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Lst>
  <p:notesMasterIdLst>
    <p:notesMasterId r:id="rId73"/>
  </p:notesMasterIdLst>
  <p:sldIdLst>
    <p:sldId id="256" r:id="rId2"/>
    <p:sldId id="257" r:id="rId3"/>
    <p:sldId id="258" r:id="rId4"/>
    <p:sldId id="264" r:id="rId5"/>
    <p:sldId id="261" r:id="rId6"/>
    <p:sldId id="306" r:id="rId7"/>
    <p:sldId id="307" r:id="rId8"/>
    <p:sldId id="308" r:id="rId9"/>
    <p:sldId id="309" r:id="rId10"/>
    <p:sldId id="310" r:id="rId11"/>
    <p:sldId id="312" r:id="rId12"/>
    <p:sldId id="267" r:id="rId13"/>
    <p:sldId id="270" r:id="rId14"/>
    <p:sldId id="271" r:id="rId15"/>
    <p:sldId id="272" r:id="rId16"/>
    <p:sldId id="273" r:id="rId17"/>
    <p:sldId id="313" r:id="rId18"/>
    <p:sldId id="328" r:id="rId19"/>
    <p:sldId id="330" r:id="rId20"/>
    <p:sldId id="263" r:id="rId21"/>
    <p:sldId id="331" r:id="rId22"/>
    <p:sldId id="332" r:id="rId23"/>
    <p:sldId id="335" r:id="rId24"/>
    <p:sldId id="336" r:id="rId25"/>
    <p:sldId id="334" r:id="rId26"/>
    <p:sldId id="318" r:id="rId27"/>
    <p:sldId id="337" r:id="rId28"/>
    <p:sldId id="259" r:id="rId29"/>
    <p:sldId id="338" r:id="rId30"/>
    <p:sldId id="339" r:id="rId31"/>
    <p:sldId id="341" r:id="rId32"/>
    <p:sldId id="348" r:id="rId33"/>
    <p:sldId id="345" r:id="rId34"/>
    <p:sldId id="342" r:id="rId35"/>
    <p:sldId id="343" r:id="rId36"/>
    <p:sldId id="346" r:id="rId37"/>
    <p:sldId id="347" r:id="rId38"/>
    <p:sldId id="340" r:id="rId39"/>
    <p:sldId id="344" r:id="rId40"/>
    <p:sldId id="266" r:id="rId41"/>
    <p:sldId id="265" r:id="rId42"/>
    <p:sldId id="305" r:id="rId43"/>
    <p:sldId id="269" r:id="rId44"/>
    <p:sldId id="275" r:id="rId45"/>
    <p:sldId id="277" r:id="rId46"/>
    <p:sldId id="278" r:id="rId47"/>
    <p:sldId id="282" r:id="rId48"/>
    <p:sldId id="281" r:id="rId49"/>
    <p:sldId id="283" r:id="rId50"/>
    <p:sldId id="285" r:id="rId51"/>
    <p:sldId id="286" r:id="rId52"/>
    <p:sldId id="324" r:id="rId53"/>
    <p:sldId id="289" r:id="rId54"/>
    <p:sldId id="290" r:id="rId55"/>
    <p:sldId id="322" r:id="rId56"/>
    <p:sldId id="323" r:id="rId57"/>
    <p:sldId id="326" r:id="rId58"/>
    <p:sldId id="325" r:id="rId59"/>
    <p:sldId id="291" r:id="rId60"/>
    <p:sldId id="292" r:id="rId61"/>
    <p:sldId id="293" r:id="rId62"/>
    <p:sldId id="294" r:id="rId63"/>
    <p:sldId id="295" r:id="rId64"/>
    <p:sldId id="296" r:id="rId65"/>
    <p:sldId id="327" r:id="rId66"/>
    <p:sldId id="297" r:id="rId67"/>
    <p:sldId id="298" r:id="rId68"/>
    <p:sldId id="299" r:id="rId69"/>
    <p:sldId id="300" r:id="rId70"/>
    <p:sldId id="302" r:id="rId71"/>
    <p:sldId id="303" r:id="rId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drine ZUK" initials="SZ" lastIdx="1" clrIdx="0">
    <p:extLst>
      <p:ext uri="{19B8F6BF-5375-455C-9EA6-DF929625EA0E}">
        <p15:presenceInfo xmlns:p15="http://schemas.microsoft.com/office/powerpoint/2012/main" userId="S-1-5-21-602162358-484763869-725345543-339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59828" autoAdjust="0"/>
  </p:normalViewPr>
  <p:slideViewPr>
    <p:cSldViewPr snapToGrid="0">
      <p:cViewPr varScale="1">
        <p:scale>
          <a:sx n="48" d="100"/>
          <a:sy n="48" d="100"/>
        </p:scale>
        <p:origin x="1958"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C953DD-6DBB-4CF1-8196-C664C1110099}" type="datetimeFigureOut">
              <a:rPr lang="fr-FR" smtClean="0"/>
              <a:t>07/02/2024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1AB774-3BF5-4BF9-89AD-C6ECCAAA03FC}" type="slidenum">
              <a:rPr lang="fr-FR" smtClean="0"/>
              <a:t>‹N°›</a:t>
            </a:fld>
            <a:endParaRPr lang="fr-FR"/>
          </a:p>
        </p:txBody>
      </p:sp>
    </p:spTree>
    <p:extLst>
      <p:ext uri="{BB962C8B-B14F-4D97-AF65-F5344CB8AC3E}">
        <p14:creationId xmlns:p14="http://schemas.microsoft.com/office/powerpoint/2010/main" val="1858684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www.slideshare.net/ralfhh/kanban-pizzagam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youtu.be/F8E86-lCJ5M"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2</a:t>
            </a:fld>
            <a:endParaRPr lang="fr-FR"/>
          </a:p>
        </p:txBody>
      </p:sp>
    </p:spTree>
    <p:extLst>
      <p:ext uri="{BB962C8B-B14F-4D97-AF65-F5344CB8AC3E}">
        <p14:creationId xmlns:p14="http://schemas.microsoft.com/office/powerpoint/2010/main" val="27953226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latin typeface="Arial" pitchFamily="34" charset="0"/>
                <a:cs typeface="Arial" pitchFamily="34" charset="0"/>
              </a:rPr>
              <a:t>WIP = </a:t>
            </a:r>
            <a:r>
              <a:rPr lang="fr-FR" dirty="0" err="1">
                <a:latin typeface="Arial" pitchFamily="34" charset="0"/>
                <a:cs typeface="Arial" pitchFamily="34" charset="0"/>
              </a:rPr>
              <a:t>Work</a:t>
            </a:r>
            <a:r>
              <a:rPr lang="fr-FR" dirty="0">
                <a:latin typeface="Arial" pitchFamily="34" charset="0"/>
                <a:cs typeface="Arial" pitchFamily="34" charset="0"/>
              </a:rPr>
              <a:t> in </a:t>
            </a:r>
            <a:r>
              <a:rPr lang="fr-FR" dirty="0" err="1">
                <a:latin typeface="Arial" pitchFamily="34" charset="0"/>
                <a:cs typeface="Arial" pitchFamily="34" charset="0"/>
              </a:rPr>
              <a:t>progress</a:t>
            </a:r>
            <a:r>
              <a:rPr lang="fr-FR" dirty="0">
                <a:latin typeface="Arial" pitchFamily="34" charset="0"/>
                <a:cs typeface="Arial" pitchFamily="34" charset="0"/>
              </a:rPr>
              <a:t> = Ensemble des carte Kanban dans le système Kanban = TAF = Travail à faire</a:t>
            </a:r>
          </a:p>
          <a:p>
            <a:endParaRPr lang="fr-FR" dirty="0">
              <a:latin typeface="Arial" pitchFamily="34" charset="0"/>
              <a:cs typeface="Arial" pitchFamily="34" charset="0"/>
            </a:endParaRPr>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13</a:t>
            </a:fld>
            <a:endParaRPr lang="fr-FR"/>
          </a:p>
        </p:txBody>
      </p:sp>
    </p:spTree>
    <p:extLst>
      <p:ext uri="{BB962C8B-B14F-4D97-AF65-F5344CB8AC3E}">
        <p14:creationId xmlns:p14="http://schemas.microsoft.com/office/powerpoint/2010/main" val="3571752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latin typeface="Arial" pitchFamily="34" charset="0"/>
                <a:cs typeface="Arial" pitchFamily="34" charset="0"/>
              </a:rPr>
              <a:t>Activité = étape par laquelle les éléments (carte Kanban) du flux passent</a:t>
            </a:r>
          </a:p>
          <a:p>
            <a:endParaRPr lang="fr-FR" dirty="0">
              <a:latin typeface="Arial" pitchFamily="34" charset="0"/>
              <a:cs typeface="Arial" pitchFamily="34" charset="0"/>
            </a:endParaRPr>
          </a:p>
          <a:p>
            <a:r>
              <a:rPr lang="fr-FR" dirty="0">
                <a:latin typeface="Arial" pitchFamily="34" charset="0"/>
                <a:cs typeface="Arial" pitchFamily="34" charset="0"/>
              </a:rPr>
              <a:t>Règles du flux = règle précise et explicite permettant de comprendre le fonctionnement du flux depuis son entrée à sa sortie du flux ainsi que sur chacune des activités qui le compose.</a:t>
            </a:r>
          </a:p>
          <a:p>
            <a:endParaRPr lang="fr-FR" dirty="0">
              <a:latin typeface="Arial" pitchFamily="34" charset="0"/>
              <a:cs typeface="Arial" pitchFamily="34" charset="0"/>
            </a:endParaRPr>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14</a:t>
            </a:fld>
            <a:endParaRPr lang="fr-FR"/>
          </a:p>
        </p:txBody>
      </p:sp>
    </p:spTree>
    <p:extLst>
      <p:ext uri="{BB962C8B-B14F-4D97-AF65-F5344CB8AC3E}">
        <p14:creationId xmlns:p14="http://schemas.microsoft.com/office/powerpoint/2010/main" val="5316765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latin typeface="Arial" pitchFamily="34" charset="0"/>
                <a:cs typeface="Arial" pitchFamily="34" charset="0"/>
              </a:rPr>
              <a:t>Flux = Ensemble des étapes ou activités permettant d’amener une carte Kanban de son état initial à son état final (souhaité)</a:t>
            </a:r>
          </a:p>
          <a:p>
            <a:endParaRPr lang="fr-FR" dirty="0"/>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15</a:t>
            </a:fld>
            <a:endParaRPr lang="fr-FR"/>
          </a:p>
        </p:txBody>
      </p:sp>
    </p:spTree>
    <p:extLst>
      <p:ext uri="{BB962C8B-B14F-4D97-AF65-F5344CB8AC3E}">
        <p14:creationId xmlns:p14="http://schemas.microsoft.com/office/powerpoint/2010/main" val="150634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latin typeface="Arial" pitchFamily="34" charset="0"/>
                <a:cs typeface="Arial" pitchFamily="34" charset="0"/>
              </a:rPr>
              <a:t>Limite = limite haute ou basse de nombre de cartes Kanban dans une activité</a:t>
            </a:r>
          </a:p>
          <a:p>
            <a:r>
              <a:rPr lang="fr-FR" dirty="0">
                <a:latin typeface="Arial" pitchFamily="34" charset="0"/>
                <a:cs typeface="Arial" pitchFamily="34" charset="0"/>
              </a:rPr>
              <a:t>Limite basse : nombre minimum d’éléments de travail dans l’activité</a:t>
            </a:r>
          </a:p>
          <a:p>
            <a:pPr defTabSz="882487"/>
            <a:r>
              <a:rPr lang="fr-FR" dirty="0">
                <a:latin typeface="Arial" pitchFamily="34" charset="0"/>
                <a:cs typeface="Arial" pitchFamily="34" charset="0"/>
              </a:rPr>
              <a:t>Limite haute : nombre maximum d’éléments de travail dans l’activité</a:t>
            </a:r>
          </a:p>
          <a:p>
            <a:endParaRPr lang="fr-FR" dirty="0">
              <a:latin typeface="Arial" pitchFamily="34" charset="0"/>
              <a:cs typeface="Arial" pitchFamily="34" charset="0"/>
            </a:endParaRPr>
          </a:p>
          <a:p>
            <a:r>
              <a:rPr lang="fr-FR" dirty="0">
                <a:latin typeface="Arial" pitchFamily="34" charset="0"/>
                <a:cs typeface="Arial" pitchFamily="34" charset="0"/>
              </a:rPr>
              <a:t>Buffer : colonne d’entrée ou de sortie d’un processus</a:t>
            </a:r>
          </a:p>
          <a:p>
            <a:r>
              <a:rPr lang="fr-FR" dirty="0">
                <a:latin typeface="Arial" pitchFamily="34" charset="0"/>
                <a:cs typeface="Arial" pitchFamily="34" charset="0"/>
              </a:rPr>
              <a:t>File d’attente : colonne intermédiaire permettant de tirer l’activité</a:t>
            </a:r>
          </a:p>
          <a:p>
            <a:endParaRPr lang="fr-FR" dirty="0">
              <a:latin typeface="Arial" pitchFamily="34" charset="0"/>
              <a:cs typeface="Arial" pitchFamily="34" charset="0"/>
            </a:endParaRPr>
          </a:p>
          <a:p>
            <a:endParaRPr lang="fr-FR" dirty="0"/>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16</a:t>
            </a:fld>
            <a:endParaRPr lang="fr-FR"/>
          </a:p>
        </p:txBody>
      </p:sp>
    </p:spTree>
    <p:extLst>
      <p:ext uri="{BB962C8B-B14F-4D97-AF65-F5344CB8AC3E}">
        <p14:creationId xmlns:p14="http://schemas.microsoft.com/office/powerpoint/2010/main" val="619039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fontAlgn="base"/>
            <a:r>
              <a:rPr lang="fr-FR" sz="1200" b="0" i="0" kern="1200" dirty="0">
                <a:solidFill>
                  <a:schemeClr val="tx1"/>
                </a:solidFill>
                <a:effectLst/>
                <a:latin typeface="+mn-lt"/>
                <a:ea typeface="+mn-ea"/>
                <a:cs typeface="+mn-cs"/>
              </a:rPr>
              <a:t>Des Post-it de 3 couleurs différentes : jaune (ananas), rose (jambon/crevette) et vert (roquette)</a:t>
            </a:r>
          </a:p>
          <a:p>
            <a:pPr fontAlgn="base"/>
            <a:r>
              <a:rPr lang="fr-FR" sz="1200" b="0" i="0" kern="1200" dirty="0">
                <a:solidFill>
                  <a:schemeClr val="tx1"/>
                </a:solidFill>
                <a:effectLst/>
                <a:latin typeface="+mn-lt"/>
                <a:ea typeface="+mn-ea"/>
                <a:cs typeface="+mn-cs"/>
              </a:rPr>
              <a:t>Des feuilles A4</a:t>
            </a:r>
          </a:p>
          <a:p>
            <a:pPr fontAlgn="base"/>
            <a:r>
              <a:rPr lang="fr-FR" sz="1200" b="0" i="0" kern="1200" dirty="0">
                <a:solidFill>
                  <a:schemeClr val="tx1"/>
                </a:solidFill>
                <a:effectLst/>
                <a:latin typeface="+mn-lt"/>
                <a:ea typeface="+mn-ea"/>
                <a:cs typeface="+mn-cs"/>
              </a:rPr>
              <a:t>Des marqueurs rouges (je vous préviens, ils vont souffrir)</a:t>
            </a:r>
          </a:p>
          <a:p>
            <a:pPr fontAlgn="base"/>
            <a:r>
              <a:rPr lang="fr-FR" sz="1200" b="0" i="0" kern="1200" dirty="0">
                <a:solidFill>
                  <a:schemeClr val="tx1"/>
                </a:solidFill>
                <a:effectLst/>
                <a:latin typeface="+mn-lt"/>
                <a:ea typeface="+mn-ea"/>
                <a:cs typeface="+mn-cs"/>
              </a:rPr>
              <a:t>De la colle</a:t>
            </a:r>
          </a:p>
          <a:p>
            <a:pPr fontAlgn="base"/>
            <a:r>
              <a:rPr lang="fr-FR" sz="1200" b="0" i="0" kern="1200" dirty="0">
                <a:solidFill>
                  <a:schemeClr val="tx1"/>
                </a:solidFill>
                <a:effectLst/>
                <a:latin typeface="+mn-lt"/>
                <a:ea typeface="+mn-ea"/>
                <a:cs typeface="+mn-cs"/>
              </a:rPr>
              <a:t>Du scotch de peintre</a:t>
            </a:r>
          </a:p>
          <a:p>
            <a:pPr fontAlgn="base"/>
            <a:r>
              <a:rPr lang="fr-FR" sz="1200" b="0" i="0" kern="1200" dirty="0">
                <a:solidFill>
                  <a:schemeClr val="tx1"/>
                </a:solidFill>
                <a:effectLst/>
                <a:latin typeface="+mn-lt"/>
                <a:ea typeface="+mn-ea"/>
                <a:cs typeface="+mn-cs"/>
              </a:rPr>
              <a:t>Une ou deux paires de ciseaux</a:t>
            </a:r>
          </a:p>
          <a:p>
            <a:pPr fontAlgn="base"/>
            <a:r>
              <a:rPr lang="fr-FR" sz="1200" b="0" i="0" kern="1200" dirty="0">
                <a:solidFill>
                  <a:schemeClr val="tx1"/>
                </a:solidFill>
                <a:effectLst/>
                <a:latin typeface="+mn-lt"/>
                <a:ea typeface="+mn-ea"/>
                <a:cs typeface="+mn-cs"/>
              </a:rPr>
              <a:t>Un chronomètre (ou demandez aux participants d’utiliser un de leurs téléphones)</a:t>
            </a:r>
          </a:p>
          <a:p>
            <a:pPr fontAlgn="base"/>
            <a:r>
              <a:rPr lang="fr-FR" sz="1200" b="0" i="0" kern="1200" dirty="0">
                <a:solidFill>
                  <a:schemeClr val="tx1"/>
                </a:solidFill>
                <a:effectLst/>
                <a:latin typeface="+mn-lt"/>
                <a:ea typeface="+mn-ea"/>
                <a:cs typeface="+mn-cs"/>
              </a:rPr>
              <a:t>Un set de commandes</a:t>
            </a:r>
          </a:p>
          <a:p>
            <a:pPr fontAlgn="base"/>
            <a:r>
              <a:rPr lang="fr-FR" sz="1200" b="0" i="0" kern="1200" dirty="0">
                <a:solidFill>
                  <a:schemeClr val="tx1"/>
                </a:solidFill>
                <a:effectLst/>
                <a:latin typeface="+mn-lt"/>
                <a:ea typeface="+mn-ea"/>
                <a:cs typeface="+mn-cs"/>
              </a:rPr>
              <a:t>Un emplacement de four</a:t>
            </a:r>
          </a:p>
          <a:p>
            <a:pPr fontAlgn="base"/>
            <a:r>
              <a:rPr lang="fr-FR" sz="1200" b="0" i="0" kern="1200" dirty="0">
                <a:solidFill>
                  <a:schemeClr val="tx1"/>
                </a:solidFill>
                <a:effectLst/>
                <a:latin typeface="+mn-lt"/>
                <a:ea typeface="+mn-ea"/>
                <a:cs typeface="+mn-cs"/>
              </a:rPr>
              <a:t>Les slides du </a:t>
            </a:r>
            <a:r>
              <a:rPr lang="fr-FR" sz="1200" b="0" i="0" u="none" strike="noStrike" kern="1200" dirty="0">
                <a:solidFill>
                  <a:schemeClr val="tx1"/>
                </a:solidFill>
                <a:effectLst/>
                <a:latin typeface="+mn-lt"/>
                <a:ea typeface="+mn-ea"/>
                <a:cs typeface="+mn-cs"/>
                <a:hlinkClick r:id="rId3"/>
              </a:rPr>
              <a:t>Kanban Pizza Game</a:t>
            </a:r>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eng</a:t>
            </a:r>
            <a:r>
              <a:rPr lang="fr-FR" sz="1200" b="0" i="0" kern="1200" dirty="0">
                <a:solidFill>
                  <a:schemeClr val="tx1"/>
                </a:solidFill>
                <a:effectLst/>
                <a:latin typeface="+mn-lt"/>
                <a:ea typeface="+mn-ea"/>
                <a:cs typeface="+mn-cs"/>
              </a:rPr>
              <a:t>)</a:t>
            </a:r>
          </a:p>
          <a:p>
            <a:endParaRPr lang="fr-FR" dirty="0"/>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18</a:t>
            </a:fld>
            <a:endParaRPr lang="fr-FR"/>
          </a:p>
        </p:txBody>
      </p:sp>
    </p:spTree>
    <p:extLst>
      <p:ext uri="{BB962C8B-B14F-4D97-AF65-F5344CB8AC3E}">
        <p14:creationId xmlns:p14="http://schemas.microsoft.com/office/powerpoint/2010/main" val="1596003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a:t>
            </a:r>
            <a:r>
              <a:rPr lang="fr-FR" baseline="0" dirty="0"/>
              <a:t> temps d’une itération est secret mais elle est entre 5 à 7 min !</a:t>
            </a:r>
            <a:endParaRPr lang="fr-FR" dirty="0"/>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19</a:t>
            </a:fld>
            <a:endParaRPr lang="fr-FR"/>
          </a:p>
        </p:txBody>
      </p:sp>
    </p:spTree>
    <p:extLst>
      <p:ext uri="{BB962C8B-B14F-4D97-AF65-F5344CB8AC3E}">
        <p14:creationId xmlns:p14="http://schemas.microsoft.com/office/powerpoint/2010/main" val="14296726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1" i="0" kern="1200" dirty="0">
                <a:solidFill>
                  <a:schemeClr val="tx1"/>
                </a:solidFill>
                <a:effectLst/>
                <a:latin typeface="+mn-lt"/>
                <a:ea typeface="+mn-ea"/>
                <a:cs typeface="+mn-cs"/>
              </a:rPr>
              <a:t>Principe 1 : Commencez par ce que vous êtes en train de faire</a:t>
            </a:r>
          </a:p>
          <a:p>
            <a:r>
              <a:rPr lang="fr-FR" sz="1200" b="0" i="0" kern="1200" dirty="0">
                <a:solidFill>
                  <a:schemeClr val="tx1"/>
                </a:solidFill>
                <a:effectLst/>
                <a:latin typeface="+mn-lt"/>
                <a:ea typeface="+mn-ea"/>
                <a:cs typeface="+mn-cs"/>
              </a:rPr>
              <a:t>L’objectif n’est pas de réinventer la roue. Il existe aujourd’hui un processus qui permet de produire de la valeur – avec ses avantages et ses inconvénients – et c’est de cela que l’on part. Kanban est qualifié de méta-processus (méta provient du grec signifiant “après, au-delà de, avec”), c’est à dire qu’il n’a lieu d’être qu’appliqué sur un autre processus. Ne pas bousculer l’existant dans un premier temps peut être moins perturbant pour les membres de l’équipe.</a:t>
            </a:r>
          </a:p>
          <a:p>
            <a:endParaRPr lang="fr-FR" sz="1200" b="1" i="0" kern="1200" dirty="0">
              <a:solidFill>
                <a:schemeClr val="tx1"/>
              </a:solidFill>
              <a:effectLst/>
              <a:latin typeface="+mn-lt"/>
              <a:ea typeface="+mn-ea"/>
              <a:cs typeface="+mn-cs"/>
            </a:endParaRPr>
          </a:p>
          <a:p>
            <a:r>
              <a:rPr lang="fr-FR" sz="1200" b="1" i="0" kern="1200" dirty="0">
                <a:solidFill>
                  <a:schemeClr val="tx1"/>
                </a:solidFill>
                <a:effectLst/>
                <a:latin typeface="+mn-lt"/>
                <a:ea typeface="+mn-ea"/>
                <a:cs typeface="+mn-cs"/>
              </a:rPr>
              <a:t>Principes 2 : Respect des procédés, des rôles et des responsabilités en cours</a:t>
            </a:r>
          </a:p>
          <a:p>
            <a:r>
              <a:rPr lang="fr-FR" sz="1200" b="0" i="0" kern="1200" dirty="0">
                <a:solidFill>
                  <a:schemeClr val="tx1"/>
                </a:solidFill>
                <a:effectLst/>
                <a:latin typeface="+mn-lt"/>
                <a:ea typeface="+mn-ea"/>
                <a:cs typeface="+mn-cs"/>
              </a:rPr>
              <a:t>Le second principe suggère que le changement est effectué dans le respect de l’organisation, tout particulièrement des rôles et responsabilités des personnes. Toute la nuance est dans le “Initialement”. On a alors la liberté par la suite de faire évoluer ces rôles si l’on en ressent la nécessité.</a:t>
            </a:r>
          </a:p>
          <a:p>
            <a:endParaRPr lang="fr-FR" sz="1200" b="1" i="0" kern="1200" dirty="0">
              <a:solidFill>
                <a:schemeClr val="tx1"/>
              </a:solidFill>
              <a:effectLst/>
              <a:latin typeface="+mn-lt"/>
              <a:ea typeface="+mn-ea"/>
              <a:cs typeface="+mn-cs"/>
            </a:endParaRPr>
          </a:p>
          <a:p>
            <a:r>
              <a:rPr lang="fr-FR" sz="1200" b="1" i="0" kern="1200" dirty="0">
                <a:solidFill>
                  <a:schemeClr val="tx1"/>
                </a:solidFill>
                <a:effectLst/>
                <a:latin typeface="+mn-lt"/>
                <a:ea typeface="+mn-ea"/>
                <a:cs typeface="+mn-cs"/>
              </a:rPr>
              <a:t>Principe 3 : Ok pour continuer l’implémentation et les changements</a:t>
            </a:r>
          </a:p>
          <a:p>
            <a:r>
              <a:rPr lang="fr-FR" sz="1200" b="0" i="0" kern="1200" dirty="0">
                <a:solidFill>
                  <a:schemeClr val="tx1"/>
                </a:solidFill>
                <a:effectLst/>
                <a:latin typeface="+mn-lt"/>
                <a:ea typeface="+mn-ea"/>
                <a:cs typeface="+mn-cs"/>
              </a:rPr>
              <a:t>Le troisième principe indique que le changement avec Kanban se fait pas à pas en s’appuyant sur les apprentissages acquis au fil du temps. Chaque évolution est alors une version opérationnelle utilisable par ses utilisateurs. On entend souvent que Kanban est une intention d’amélioration continue, ce qui induit la notion d’expérimentation et nécessairement de droit à l’erreur.</a:t>
            </a:r>
          </a:p>
          <a:p>
            <a:endParaRPr lang="fr-FR" sz="1200" b="1" i="0" kern="1200" dirty="0">
              <a:solidFill>
                <a:schemeClr val="tx1"/>
              </a:solidFill>
              <a:effectLst/>
              <a:latin typeface="+mn-lt"/>
              <a:ea typeface="+mn-ea"/>
              <a:cs typeface="+mn-cs"/>
            </a:endParaRPr>
          </a:p>
          <a:p>
            <a:r>
              <a:rPr lang="fr-FR" sz="1200" b="1" i="0" kern="1200" dirty="0">
                <a:solidFill>
                  <a:schemeClr val="tx1"/>
                </a:solidFill>
                <a:effectLst/>
                <a:latin typeface="+mn-lt"/>
                <a:ea typeface="+mn-ea"/>
                <a:cs typeface="+mn-cs"/>
              </a:rPr>
              <a:t>Principe 4 : Encourager les actes de leadership à tous les niveaux</a:t>
            </a:r>
          </a:p>
          <a:p>
            <a:r>
              <a:rPr lang="fr-FR" sz="1200" b="0" i="0" kern="1200" dirty="0">
                <a:solidFill>
                  <a:schemeClr val="tx1"/>
                </a:solidFill>
                <a:effectLst/>
                <a:latin typeface="+mn-lt"/>
                <a:ea typeface="+mn-ea"/>
                <a:cs typeface="+mn-cs"/>
              </a:rPr>
              <a:t>Chaque personne, peu importe son statut, peut avoir une bonne idée pour améliorer le processus. C’est en encourageant les initiatives individuelles et collectives que l’on favorise l’amélioration continue de l’ensemble.</a:t>
            </a:r>
            <a:endParaRPr lang="fr-FR" dirty="0"/>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20</a:t>
            </a:fld>
            <a:endParaRPr lang="fr-FR"/>
          </a:p>
        </p:txBody>
      </p:sp>
    </p:spTree>
    <p:extLst>
      <p:ext uri="{BB962C8B-B14F-4D97-AF65-F5344CB8AC3E}">
        <p14:creationId xmlns:p14="http://schemas.microsoft.com/office/powerpoint/2010/main" val="1407065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1" kern="1200" dirty="0">
                <a:solidFill>
                  <a:schemeClr val="tx1"/>
                </a:solidFill>
                <a:effectLst/>
                <a:latin typeface="+mn-lt"/>
                <a:ea typeface="+mn-ea"/>
                <a:cs typeface="+mn-cs"/>
              </a:rPr>
              <a:t>Voici l’emplacement réservé au four. </a:t>
            </a:r>
          </a:p>
          <a:p>
            <a:r>
              <a:rPr lang="fr-FR" sz="1200" b="0" i="1" kern="1200" dirty="0">
                <a:solidFill>
                  <a:schemeClr val="tx1"/>
                </a:solidFill>
                <a:effectLst/>
                <a:latin typeface="+mn-lt"/>
                <a:ea typeface="+mn-ea"/>
                <a:cs typeface="+mn-cs"/>
              </a:rPr>
              <a:t>Comme tout professionnel de la pizza, vous devez cuire votre pizza avant de la livrer au client. </a:t>
            </a:r>
          </a:p>
          <a:p>
            <a:r>
              <a:rPr lang="fr-FR" sz="1200" b="0" i="1" kern="1200" dirty="0">
                <a:solidFill>
                  <a:schemeClr val="tx1"/>
                </a:solidFill>
                <a:effectLst/>
                <a:latin typeface="+mn-lt"/>
                <a:ea typeface="+mn-ea"/>
                <a:cs typeface="+mn-cs"/>
              </a:rPr>
              <a:t>On considère qu’il faut au moins 30 secondes pour une part de pizza pour être cuite et qu’un maximum de 3 parts peuvent être mises simultanément. </a:t>
            </a:r>
          </a:p>
          <a:p>
            <a:r>
              <a:rPr lang="fr-FR" sz="1200" b="0" i="1" kern="1200" dirty="0">
                <a:solidFill>
                  <a:schemeClr val="tx1"/>
                </a:solidFill>
                <a:effectLst/>
                <a:latin typeface="+mn-lt"/>
                <a:ea typeface="+mn-ea"/>
                <a:cs typeface="+mn-cs"/>
              </a:rPr>
              <a:t>Attention, lorsque la cuisson est en route, il n’y a plus possibilité d’ajouter ou d’enlever des parts, ce serait dommage de vous brûler ! :-p</a:t>
            </a:r>
            <a:endParaRPr lang="fr-FR" dirty="0"/>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23</a:t>
            </a:fld>
            <a:endParaRPr lang="fr-FR"/>
          </a:p>
        </p:txBody>
      </p:sp>
    </p:spTree>
    <p:extLst>
      <p:ext uri="{BB962C8B-B14F-4D97-AF65-F5344CB8AC3E}">
        <p14:creationId xmlns:p14="http://schemas.microsoft.com/office/powerpoint/2010/main" val="29902135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permettre l’amélioration continue</a:t>
            </a:r>
          </a:p>
          <a:p>
            <a:r>
              <a:rPr lang="fr-FR" dirty="0"/>
              <a:t>Ce système est</a:t>
            </a:r>
            <a:r>
              <a:rPr lang="fr-FR" baseline="0" dirty="0"/>
              <a:t> conçu pour favoriser la limitation du WIP mais également de mesure indirect du flux. </a:t>
            </a:r>
          </a:p>
          <a:p>
            <a:r>
              <a:rPr lang="fr-FR" baseline="0" dirty="0"/>
              <a:t>Ici, il est en corrélation avec le délai tant que les gens ne connaissent pas la longueur exacte du tour, et produisent ainsi le même comportement,</a:t>
            </a:r>
            <a:endParaRPr lang="fr-FR" dirty="0"/>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25</a:t>
            </a:fld>
            <a:endParaRPr lang="fr-FR"/>
          </a:p>
        </p:txBody>
      </p:sp>
    </p:spTree>
    <p:extLst>
      <p:ext uri="{BB962C8B-B14F-4D97-AF65-F5344CB8AC3E}">
        <p14:creationId xmlns:p14="http://schemas.microsoft.com/office/powerpoint/2010/main" val="21902154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Visualiser le flux</a:t>
            </a:r>
          </a:p>
          <a:p>
            <a:r>
              <a:rPr lang="fr-FR" dirty="0"/>
              <a:t>Avez-vous un flux de travail ?</a:t>
            </a:r>
          </a:p>
          <a:p>
            <a:endParaRPr lang="fr-FR" dirty="0"/>
          </a:p>
          <a:p>
            <a:r>
              <a:rPr lang="fr-FR" b="1" dirty="0"/>
              <a:t>Limiter</a:t>
            </a:r>
            <a:r>
              <a:rPr lang="fr-FR" b="1" baseline="0" dirty="0"/>
              <a:t> le travail en cours </a:t>
            </a:r>
          </a:p>
          <a:p>
            <a:pPr fontAlgn="base"/>
            <a:r>
              <a:rPr lang="fr-FR" dirty="0"/>
              <a:t>Y avait-il des endroits où vos ingrédients se sont empilés et se sont transformés en gaspillage ?</a:t>
            </a:r>
          </a:p>
          <a:p>
            <a:pPr fontAlgn="base"/>
            <a:r>
              <a:rPr lang="fr-FR" dirty="0"/>
              <a:t>Quelle serait une bonne limite pour cette étape ? Et les autres ?</a:t>
            </a:r>
          </a:p>
          <a:p>
            <a:endParaRPr lang="fr-FR" dirty="0"/>
          </a:p>
          <a:p>
            <a:r>
              <a:rPr lang="fr-FR" b="1" dirty="0"/>
              <a:t>Mesurer</a:t>
            </a:r>
            <a:r>
              <a:rPr lang="fr-FR" b="1" baseline="0" dirty="0"/>
              <a:t> et gérer le flux</a:t>
            </a:r>
          </a:p>
          <a:p>
            <a:r>
              <a:rPr lang="fr-FR" sz="1200" b="0" i="0" kern="1200" dirty="0">
                <a:solidFill>
                  <a:schemeClr val="tx1"/>
                </a:solidFill>
                <a:effectLst/>
                <a:latin typeface="+mn-lt"/>
                <a:ea typeface="+mn-ea"/>
                <a:cs typeface="+mn-cs"/>
              </a:rPr>
              <a:t>La mesure est ici effectuée par le biais du système de points qui récompense la production d’éléments terminés et châtie le gaspillage liés au processus.</a:t>
            </a:r>
          </a:p>
          <a:p>
            <a:endParaRPr lang="fr-FR" sz="1200" b="0" i="0" kern="1200" dirty="0">
              <a:solidFill>
                <a:schemeClr val="tx1"/>
              </a:solidFill>
              <a:effectLst/>
              <a:latin typeface="+mn-lt"/>
              <a:ea typeface="+mn-ea"/>
              <a:cs typeface="+mn-cs"/>
            </a:endParaRPr>
          </a:p>
          <a:p>
            <a:r>
              <a:rPr lang="fr-FR" sz="1200" b="1" i="0" kern="1200" dirty="0">
                <a:solidFill>
                  <a:schemeClr val="tx1"/>
                </a:solidFill>
                <a:effectLst/>
                <a:latin typeface="+mn-lt"/>
                <a:ea typeface="+mn-ea"/>
                <a:cs typeface="+mn-cs"/>
              </a:rPr>
              <a:t>Rendre les règles du processus explicite</a:t>
            </a:r>
          </a:p>
          <a:p>
            <a:pPr fontAlgn="base"/>
            <a:r>
              <a:rPr lang="fr-FR" sz="1200" b="0" i="0" kern="1200" dirty="0">
                <a:solidFill>
                  <a:schemeClr val="tx1"/>
                </a:solidFill>
                <a:effectLst/>
                <a:latin typeface="+mn-lt"/>
                <a:ea typeface="+mn-ea"/>
                <a:cs typeface="+mn-cs"/>
              </a:rPr>
              <a:t>Permettez aux personnes de faire les bonnes choses de la bonne façon et surtout au bon moment !</a:t>
            </a:r>
          </a:p>
          <a:p>
            <a:pPr fontAlgn="base"/>
            <a:r>
              <a:rPr lang="fr-FR" sz="1200" b="0" i="0" kern="1200" dirty="0">
                <a:solidFill>
                  <a:schemeClr val="tx1"/>
                </a:solidFill>
                <a:effectLst/>
                <a:latin typeface="+mn-lt"/>
                <a:ea typeface="+mn-ea"/>
                <a:cs typeface="+mn-cs"/>
              </a:rPr>
              <a:t>Plus les règles sont claires, moins on perd du temps à se poser des questions</a:t>
            </a:r>
          </a:p>
          <a:p>
            <a:pPr fontAlgn="base"/>
            <a:endParaRPr lang="fr-FR" sz="1200" b="0" i="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fr-FR" sz="1200" b="1" i="0" kern="1200" dirty="0">
                <a:solidFill>
                  <a:schemeClr val="tx1"/>
                </a:solidFill>
                <a:effectLst/>
                <a:latin typeface="+mn-lt"/>
                <a:ea typeface="+mn-ea"/>
                <a:cs typeface="+mn-cs"/>
              </a:rPr>
              <a:t>Implémenter des boucles de feedback</a:t>
            </a:r>
          </a:p>
          <a:p>
            <a:pPr fontAlgn="base"/>
            <a:r>
              <a:rPr lang="fr-FR" sz="1200" b="0" i="0" kern="1200" dirty="0">
                <a:solidFill>
                  <a:schemeClr val="tx1"/>
                </a:solidFill>
                <a:effectLst/>
                <a:latin typeface="+mn-lt"/>
                <a:ea typeface="+mn-ea"/>
                <a:cs typeface="+mn-cs"/>
              </a:rPr>
              <a:t>Est-ce que vous revoyez régulièrement votre travail et votre processus ?</a:t>
            </a:r>
          </a:p>
          <a:p>
            <a:pPr fontAlgn="base"/>
            <a:r>
              <a:rPr lang="fr-FR" sz="1200" b="0" i="0" kern="1200" dirty="0">
                <a:solidFill>
                  <a:schemeClr val="tx1"/>
                </a:solidFill>
                <a:effectLst/>
                <a:latin typeface="+mn-lt"/>
                <a:ea typeface="+mn-ea"/>
                <a:cs typeface="+mn-cs"/>
              </a:rPr>
              <a:t>Effectuez des rétrospectives, des stand-ups…</a:t>
            </a:r>
          </a:p>
          <a:p>
            <a:pPr fontAlgn="base"/>
            <a:endParaRPr lang="fr-FR" sz="1200" b="0" i="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fr-FR" sz="1200" b="1" i="0" kern="1200" dirty="0">
                <a:solidFill>
                  <a:schemeClr val="tx1"/>
                </a:solidFill>
                <a:effectLst/>
                <a:latin typeface="+mn-lt"/>
                <a:ea typeface="+mn-ea"/>
                <a:cs typeface="+mn-cs"/>
              </a:rPr>
              <a:t>S’améliorer collaborativement, Évoluer expérimentalement</a:t>
            </a:r>
          </a:p>
          <a:p>
            <a:pPr marL="0" marR="0" lvl="0" indent="0" algn="l" defTabSz="914400" rtl="0" eaLnBrk="1" fontAlgn="base"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A l’aide de métriques et de modèles scientifiques pour s’améliorer continuellement</a:t>
            </a:r>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26</a:t>
            </a:fld>
            <a:endParaRPr lang="fr-FR"/>
          </a:p>
        </p:txBody>
      </p:sp>
    </p:spTree>
    <p:extLst>
      <p:ext uri="{BB962C8B-B14F-4D97-AF65-F5344CB8AC3E}">
        <p14:creationId xmlns:p14="http://schemas.microsoft.com/office/powerpoint/2010/main" val="916729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4</a:t>
            </a:fld>
            <a:endParaRPr lang="fr-FR"/>
          </a:p>
        </p:txBody>
      </p:sp>
    </p:spTree>
    <p:extLst>
      <p:ext uri="{BB962C8B-B14F-4D97-AF65-F5344CB8AC3E}">
        <p14:creationId xmlns:p14="http://schemas.microsoft.com/office/powerpoint/2010/main" val="32806417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5 à 7 minutes pour cette itération.</a:t>
            </a:r>
          </a:p>
          <a:p>
            <a:r>
              <a:rPr lang="fr-FR" dirty="0"/>
              <a:t>Demander aux équipes de visualiser le flux de travail et de rendre</a:t>
            </a:r>
            <a:r>
              <a:rPr lang="fr-FR" baseline="0" dirty="0"/>
              <a:t> le processus explicite en introduisant le stockage des matériaux de production directement sur la table.</a:t>
            </a:r>
            <a:endParaRPr lang="fr-FR" dirty="0"/>
          </a:p>
          <a:p>
            <a:r>
              <a:rPr lang="fr-FR" sz="1200" b="0" i="0" kern="1200" dirty="0">
                <a:solidFill>
                  <a:schemeClr val="tx1"/>
                </a:solidFill>
                <a:effectLst/>
                <a:latin typeface="+mn-lt"/>
                <a:ea typeface="+mn-ea"/>
                <a:cs typeface="+mn-cs"/>
              </a:rPr>
              <a:t>Demandez aux équipes de limiter leur travail en cours. </a:t>
            </a:r>
          </a:p>
          <a:p>
            <a:pPr marL="171450" indent="-171450">
              <a:buFontTx/>
              <a:buChar char="-"/>
            </a:pPr>
            <a:r>
              <a:rPr lang="fr-FR" sz="1200" b="0" i="0" kern="1200" dirty="0">
                <a:solidFill>
                  <a:schemeClr val="tx1"/>
                </a:solidFill>
                <a:effectLst/>
                <a:latin typeface="+mn-lt"/>
                <a:ea typeface="+mn-ea"/>
                <a:cs typeface="+mn-cs"/>
              </a:rPr>
              <a:t>Avaient-ils des matériaux qui s'accumulaient et devenaient des déchets à la fin du tour? </a:t>
            </a:r>
          </a:p>
          <a:p>
            <a:pPr marL="171450" indent="-171450">
              <a:buFontTx/>
              <a:buChar char="-"/>
            </a:pPr>
            <a:r>
              <a:rPr lang="fr-FR" sz="1200" b="0" i="0" kern="1200" dirty="0">
                <a:solidFill>
                  <a:schemeClr val="tx1"/>
                </a:solidFill>
                <a:effectLst/>
                <a:latin typeface="+mn-lt"/>
                <a:ea typeface="+mn-ea"/>
                <a:cs typeface="+mn-cs"/>
              </a:rPr>
              <a:t>Quelle serait une limite WIP raisonnable pour cette étape et pour les autres étapes?</a:t>
            </a:r>
          </a:p>
          <a:p>
            <a:r>
              <a:rPr lang="fr-FR" sz="1200" b="0" i="0" kern="1200" dirty="0">
                <a:solidFill>
                  <a:schemeClr val="tx1"/>
                </a:solidFill>
                <a:effectLst/>
                <a:latin typeface="+mn-lt"/>
                <a:ea typeface="+mn-ea"/>
                <a:cs typeface="+mn-cs"/>
              </a:rPr>
              <a:t>Et la qualité de la pizza? </a:t>
            </a:r>
          </a:p>
          <a:p>
            <a:pPr marL="171450" indent="-171450">
              <a:buFontTx/>
              <a:buChar char="-"/>
            </a:pPr>
            <a:r>
              <a:rPr lang="fr-FR" sz="1200" b="0" i="0" kern="1200" dirty="0">
                <a:solidFill>
                  <a:schemeClr val="tx1"/>
                </a:solidFill>
                <a:effectLst/>
                <a:latin typeface="+mn-lt"/>
                <a:ea typeface="+mn-ea"/>
                <a:cs typeface="+mn-cs"/>
              </a:rPr>
              <a:t>Les équipes </a:t>
            </a:r>
            <a:r>
              <a:rPr lang="fr-FR" sz="1200" b="0" i="0" kern="1200" dirty="0" err="1">
                <a:solidFill>
                  <a:schemeClr val="tx1"/>
                </a:solidFill>
                <a:effectLst/>
                <a:latin typeface="+mn-lt"/>
                <a:ea typeface="+mn-ea"/>
                <a:cs typeface="+mn-cs"/>
              </a:rPr>
              <a:t>ont-elles</a:t>
            </a:r>
            <a:r>
              <a:rPr lang="fr-FR" sz="1200" b="0" i="0" kern="1200" dirty="0">
                <a:solidFill>
                  <a:schemeClr val="tx1"/>
                </a:solidFill>
                <a:effectLst/>
                <a:latin typeface="+mn-lt"/>
                <a:ea typeface="+mn-ea"/>
                <a:cs typeface="+mn-cs"/>
              </a:rPr>
              <a:t> coupé les coins (peut-être littéralement)? </a:t>
            </a:r>
          </a:p>
          <a:p>
            <a:pPr marL="171450" indent="-171450">
              <a:buFontTx/>
              <a:buChar char="-"/>
            </a:pPr>
            <a:r>
              <a:rPr lang="fr-FR" sz="1200" b="0" i="0" kern="1200" dirty="0">
                <a:solidFill>
                  <a:schemeClr val="tx1"/>
                </a:solidFill>
                <a:effectLst/>
                <a:latin typeface="+mn-lt"/>
                <a:ea typeface="+mn-ea"/>
                <a:cs typeface="+mn-cs"/>
              </a:rPr>
              <a:t>Les fonds de pizza doivent être de la même taille et bien recouverts de sauce tomate, </a:t>
            </a:r>
          </a:p>
          <a:p>
            <a:pPr marL="171450" indent="-171450">
              <a:buFontTx/>
              <a:buChar char="-"/>
            </a:pPr>
            <a:r>
              <a:rPr lang="fr-FR" sz="1200" b="0" i="0" kern="1200" dirty="0">
                <a:solidFill>
                  <a:schemeClr val="tx1"/>
                </a:solidFill>
                <a:effectLst/>
                <a:latin typeface="+mn-lt"/>
                <a:ea typeface="+mn-ea"/>
                <a:cs typeface="+mn-cs"/>
              </a:rPr>
              <a:t>et les garnitures doivent être bien coupées et réparties uniformément. </a:t>
            </a:r>
          </a:p>
          <a:p>
            <a:pPr marL="0" indent="0">
              <a:buFontTx/>
              <a:buNone/>
            </a:pPr>
            <a:r>
              <a:rPr lang="fr-FR" sz="1200" b="0" i="0" kern="1200" dirty="0">
                <a:solidFill>
                  <a:schemeClr val="tx1"/>
                </a:solidFill>
                <a:effectLst/>
                <a:latin typeface="+mn-lt"/>
                <a:ea typeface="+mn-ea"/>
                <a:cs typeface="+mn-cs"/>
              </a:rPr>
              <a:t>Demandez à chaque équipe de proposer sa (ses) meilleure (s) pizza (s). </a:t>
            </a:r>
          </a:p>
          <a:p>
            <a:pPr marL="0" indent="0">
              <a:buFontTx/>
              <a:buNone/>
            </a:pPr>
            <a:r>
              <a:rPr lang="fr-FR" sz="1200" b="0" i="0" kern="1200" dirty="0">
                <a:solidFill>
                  <a:schemeClr val="tx1"/>
                </a:solidFill>
                <a:effectLst/>
                <a:latin typeface="+mn-lt"/>
                <a:ea typeface="+mn-ea"/>
                <a:cs typeface="+mn-cs"/>
              </a:rPr>
              <a:t>Ensuite, demandez à la salle de choisir le plus beau spécimen. Cela deviendra la pizza de référence et devrait être placé dans un endroit bien en vue et visible.</a:t>
            </a:r>
          </a:p>
          <a:p>
            <a:r>
              <a:rPr lang="fr-FR" sz="1200" b="0" i="0" kern="1200" dirty="0">
                <a:solidFill>
                  <a:schemeClr val="tx1"/>
                </a:solidFill>
                <a:effectLst/>
                <a:latin typeface="+mn-lt"/>
                <a:ea typeface="+mn-ea"/>
                <a:cs typeface="+mn-cs"/>
              </a:rPr>
              <a:t>Avant le tour suivant, demandez aux équipes de jeter les pizzas à moitié cuites et livrées, mais gardez les matières premières non utilisées pour le tour suivant.</a:t>
            </a:r>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27</a:t>
            </a:fld>
            <a:endParaRPr lang="fr-FR"/>
          </a:p>
        </p:txBody>
      </p:sp>
    </p:spTree>
    <p:extLst>
      <p:ext uri="{BB962C8B-B14F-4D97-AF65-F5344CB8AC3E}">
        <p14:creationId xmlns:p14="http://schemas.microsoft.com/office/powerpoint/2010/main" val="11215060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1" i="0" u="none" strike="noStrike" kern="1200" dirty="0">
                <a:solidFill>
                  <a:schemeClr val="tx1"/>
                </a:solidFill>
                <a:effectLst/>
                <a:latin typeface="+mn-lt"/>
                <a:ea typeface="+mn-ea"/>
                <a:cs typeface="+mn-cs"/>
              </a:rPr>
              <a:t>Visualiser :</a:t>
            </a:r>
            <a:r>
              <a:rPr lang="fr-FR" sz="1200" b="0" i="0" u="none" strike="noStrike" kern="1200" dirty="0">
                <a:solidFill>
                  <a:schemeClr val="tx1"/>
                </a:solidFill>
                <a:effectLst/>
                <a:latin typeface="+mn-lt"/>
                <a:ea typeface="+mn-ea"/>
                <a:cs typeface="+mn-cs"/>
              </a:rPr>
              <a:t> visualiser le flux de travail et les tâches sous forme de cartes et d’un tableau kanban permet à l’équipe de savoir quel est le travail à réaliser et comment il doit être réalisé.</a:t>
            </a:r>
          </a:p>
          <a:p>
            <a:endParaRPr lang="fr-FR" sz="1200" b="0" i="0" u="none" strike="noStrike" kern="1200" dirty="0">
              <a:solidFill>
                <a:schemeClr val="tx1"/>
              </a:solidFill>
              <a:effectLst/>
              <a:latin typeface="+mn-lt"/>
              <a:ea typeface="+mn-ea"/>
              <a:cs typeface="+mn-cs"/>
            </a:endParaRPr>
          </a:p>
          <a:p>
            <a:r>
              <a:rPr lang="fr-FR" sz="1200" b="1" i="0" u="none" strike="noStrike" kern="1200" dirty="0">
                <a:solidFill>
                  <a:schemeClr val="tx1"/>
                </a:solidFill>
                <a:effectLst/>
                <a:latin typeface="+mn-lt"/>
                <a:ea typeface="+mn-ea"/>
                <a:cs typeface="+mn-cs"/>
              </a:rPr>
              <a:t>Limitation du travail en cours</a:t>
            </a:r>
            <a:r>
              <a:rPr lang="fr-FR" sz="1200" b="0" i="0" u="none" strike="noStrike" kern="1200" dirty="0">
                <a:solidFill>
                  <a:schemeClr val="tx1"/>
                </a:solidFill>
                <a:effectLst/>
                <a:latin typeface="+mn-lt"/>
                <a:ea typeface="+mn-ea"/>
                <a:cs typeface="+mn-cs"/>
              </a:rPr>
              <a:t> : en imposant des limites sur le volume de travail à réaliser dans chaque activité du flux, l’équipe passe d’un flux poussé, (chaque activité est réalisée dès que possible puis poussée vers l’activité suivante) vers un flux tiré : les activités sont réalisées à la demande, en fonction de la capacité de l’équipe à terminer les activités suivantes.</a:t>
            </a:r>
          </a:p>
          <a:p>
            <a:endParaRPr lang="fr-FR"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i="0" u="none" strike="noStrike" kern="1200" dirty="0">
                <a:solidFill>
                  <a:schemeClr val="tx1"/>
                </a:solidFill>
                <a:effectLst/>
                <a:latin typeface="+mn-lt"/>
                <a:ea typeface="+mn-ea"/>
                <a:cs typeface="+mn-cs"/>
              </a:rPr>
              <a:t>Expliciter les règles de gestion :</a:t>
            </a:r>
            <a:r>
              <a:rPr lang="fr-FR" sz="1200" b="0" i="0" u="none" strike="noStrike" kern="1200" dirty="0">
                <a:solidFill>
                  <a:schemeClr val="tx1"/>
                </a:solidFill>
                <a:effectLst/>
                <a:latin typeface="+mn-lt"/>
                <a:ea typeface="+mn-ea"/>
                <a:cs typeface="+mn-cs"/>
              </a:rPr>
              <a:t> cette pratique consiste à expliciter les règles qui régissent le système Kanban (flux, règles de passage d’une activité à l’autre, limites kanban…) et à s’assurer de leur compréhension par l’ensemble de l’équipe.</a:t>
            </a:r>
          </a:p>
          <a:p>
            <a:endParaRPr lang="fr-FR" sz="1200" b="1"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i="0" u="none" strike="noStrike" kern="1200" dirty="0">
                <a:solidFill>
                  <a:schemeClr val="tx1"/>
                </a:solidFill>
                <a:effectLst/>
                <a:latin typeface="+mn-lt"/>
                <a:ea typeface="+mn-ea"/>
                <a:cs typeface="+mn-cs"/>
              </a:rPr>
              <a:t>S’améliorer collectivement :</a:t>
            </a:r>
            <a:r>
              <a:rPr lang="fr-FR" sz="1200" b="0" i="0" u="none" strike="noStrike" kern="1200" dirty="0">
                <a:solidFill>
                  <a:schemeClr val="tx1"/>
                </a:solidFill>
                <a:effectLst/>
                <a:latin typeface="+mn-lt"/>
                <a:ea typeface="+mn-ea"/>
                <a:cs typeface="+mn-cs"/>
              </a:rPr>
              <a:t> les blocages dans le système kanban doivent être l’opportunité de travailler collectivement sur l’amélioration du système. Le système s’améliore grâce aux expérimentations de l’équipe et des évolutions incrémentales, en donnant un droit à l’erreur, plutôt que de changer d’un seul coup pour atteindre un but prédéfini.</a:t>
            </a:r>
          </a:p>
          <a:p>
            <a:endParaRPr lang="fr-FR" sz="1200" b="1" i="0" u="none" strike="noStrike" kern="1200" dirty="0">
              <a:solidFill>
                <a:schemeClr val="tx1"/>
              </a:solidFill>
              <a:effectLst/>
              <a:latin typeface="+mn-lt"/>
              <a:ea typeface="+mn-ea"/>
              <a:cs typeface="+mn-cs"/>
            </a:endParaRPr>
          </a:p>
          <a:p>
            <a:r>
              <a:rPr lang="fr-FR" sz="1200" b="1" i="0" u="none" strike="noStrike" kern="1200" dirty="0">
                <a:solidFill>
                  <a:schemeClr val="tx1"/>
                </a:solidFill>
                <a:effectLst/>
                <a:latin typeface="+mn-lt"/>
                <a:ea typeface="+mn-ea"/>
                <a:cs typeface="+mn-cs"/>
              </a:rPr>
              <a:t>Gestion et mesure du flux de travail</a:t>
            </a:r>
            <a:r>
              <a:rPr lang="fr-FR" sz="1200" b="0" i="0" u="none" strike="noStrike" kern="1200" dirty="0">
                <a:solidFill>
                  <a:schemeClr val="tx1"/>
                </a:solidFill>
                <a:effectLst/>
                <a:latin typeface="+mn-lt"/>
                <a:ea typeface="+mn-ea"/>
                <a:cs typeface="+mn-cs"/>
              </a:rPr>
              <a:t> : L’équipe pilote le mouvement des éléments le long des activités malgré les différences de natures, de priorité et leurs contraintes temporelles.</a:t>
            </a:r>
          </a:p>
          <a:p>
            <a:endParaRPr lang="fr-FR" sz="1200" b="0" i="0" u="none" strike="noStrike" kern="1200" dirty="0">
              <a:solidFill>
                <a:schemeClr val="tx1"/>
              </a:solidFill>
              <a:effectLst/>
              <a:latin typeface="+mn-lt"/>
              <a:ea typeface="+mn-ea"/>
              <a:cs typeface="+mn-cs"/>
            </a:endParaRPr>
          </a:p>
          <a:p>
            <a:r>
              <a:rPr lang="fr-FR" sz="1200" b="1" i="0" u="none" strike="noStrike" kern="1200" dirty="0">
                <a:solidFill>
                  <a:schemeClr val="tx1"/>
                </a:solidFill>
                <a:effectLst/>
                <a:latin typeface="+mn-lt"/>
                <a:ea typeface="+mn-ea"/>
                <a:cs typeface="+mn-cs"/>
              </a:rPr>
              <a:t>Implémentation des boucles de feedbacks :</a:t>
            </a:r>
            <a:r>
              <a:rPr lang="fr-FR" sz="1200" b="0" i="0" u="none" strike="noStrike" kern="1200" dirty="0">
                <a:solidFill>
                  <a:schemeClr val="tx1"/>
                </a:solidFill>
                <a:effectLst/>
                <a:latin typeface="+mn-lt"/>
                <a:ea typeface="+mn-ea"/>
                <a:cs typeface="+mn-cs"/>
              </a:rPr>
              <a:t> le feedback au niveau du processus et de l’organisation est essentiel dans la démarche d’amélioration continue qu’est la méthode Kanban. Ce feedback permet à l’équipe d’évoluer et de s’adapter, et peut être partagé au cours de revues opérationnelles, de revues de capacité et de réunions quotidiennes</a:t>
            </a:r>
          </a:p>
          <a:p>
            <a:endParaRPr lang="fr-FR" sz="1200" b="0" i="0" u="none" strike="noStrike" kern="1200" dirty="0">
              <a:solidFill>
                <a:schemeClr val="tx1"/>
              </a:solidFill>
              <a:effectLst/>
              <a:latin typeface="+mn-lt"/>
              <a:ea typeface="+mn-ea"/>
              <a:cs typeface="+mn-cs"/>
            </a:endParaRPr>
          </a:p>
          <a:p>
            <a:endParaRPr lang="fr-FR" baseline="0" dirty="0"/>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28</a:t>
            </a:fld>
            <a:endParaRPr lang="fr-FR"/>
          </a:p>
        </p:txBody>
      </p:sp>
    </p:spTree>
    <p:extLst>
      <p:ext uri="{BB962C8B-B14F-4D97-AF65-F5344CB8AC3E}">
        <p14:creationId xmlns:p14="http://schemas.microsoft.com/office/powerpoint/2010/main" val="16445909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Introduire les cartes</a:t>
            </a:r>
            <a:r>
              <a:rPr lang="fr-FR" baseline="0" dirty="0"/>
              <a:t> de commandes. Et leur laisser 2 minutes pour s’organiser.</a:t>
            </a:r>
          </a:p>
          <a:p>
            <a:r>
              <a:rPr lang="fr-FR" baseline="0" dirty="0"/>
              <a:t>Itération de 5 à 7 minutes.</a:t>
            </a:r>
          </a:p>
          <a:p>
            <a:pPr fontAlgn="base"/>
            <a:r>
              <a:rPr lang="fr-FR" sz="1200" b="0" i="0" kern="1200" dirty="0">
                <a:solidFill>
                  <a:schemeClr val="tx1"/>
                </a:solidFill>
                <a:effectLst/>
                <a:latin typeface="+mn-lt"/>
                <a:ea typeface="+mn-ea"/>
                <a:cs typeface="+mn-cs"/>
              </a:rPr>
              <a:t>En guise de débriefing, discuter sur la baisse de productivité de chaque équipe en</a:t>
            </a:r>
            <a:r>
              <a:rPr lang="fr-FR" sz="1200" b="0" i="0" kern="1200" baseline="0" dirty="0">
                <a:solidFill>
                  <a:schemeClr val="tx1"/>
                </a:solidFill>
                <a:effectLst/>
                <a:latin typeface="+mn-lt"/>
                <a:ea typeface="+mn-ea"/>
                <a:cs typeface="+mn-cs"/>
              </a:rPr>
              <a:t> </a:t>
            </a:r>
            <a:r>
              <a:rPr lang="fr-FR" sz="1200" b="0" i="0" kern="1200" dirty="0">
                <a:solidFill>
                  <a:schemeClr val="tx1"/>
                </a:solidFill>
                <a:effectLst/>
                <a:latin typeface="+mn-lt"/>
                <a:ea typeface="+mn-ea"/>
                <a:cs typeface="+mn-cs"/>
              </a:rPr>
              <a:t>introduisant rapidement la théorie des contraintes. </a:t>
            </a:r>
          </a:p>
          <a:p>
            <a:pPr fontAlgn="base"/>
            <a:r>
              <a:rPr lang="fr-FR" sz="1200" b="0" i="0" kern="1200" dirty="0">
                <a:solidFill>
                  <a:schemeClr val="tx1"/>
                </a:solidFill>
                <a:effectLst/>
                <a:latin typeface="+mn-lt"/>
                <a:ea typeface="+mn-ea"/>
                <a:cs typeface="+mn-cs"/>
              </a:rPr>
              <a:t>L’introduction d’une contrainte dans un système</a:t>
            </a:r>
            <a:r>
              <a:rPr lang="fr-FR" sz="1200" b="0" i="0" kern="1200" baseline="0" dirty="0">
                <a:solidFill>
                  <a:schemeClr val="tx1"/>
                </a:solidFill>
                <a:effectLst/>
                <a:latin typeface="+mn-lt"/>
                <a:ea typeface="+mn-ea"/>
                <a:cs typeface="+mn-cs"/>
              </a:rPr>
              <a:t> :</a:t>
            </a:r>
            <a:r>
              <a:rPr lang="fr-FR" sz="1200" b="0" i="0" kern="1200" dirty="0">
                <a:solidFill>
                  <a:schemeClr val="tx1"/>
                </a:solidFill>
                <a:effectLst/>
                <a:latin typeface="+mn-lt"/>
                <a:ea typeface="+mn-ea"/>
                <a:cs typeface="+mn-cs"/>
              </a:rPr>
              <a:t> il y a un temps incompressible nécessaire pour que ce dernier se </a:t>
            </a:r>
            <a:r>
              <a:rPr lang="fr-FR" sz="1200" b="0" i="0" kern="1200" dirty="0" err="1">
                <a:solidFill>
                  <a:schemeClr val="tx1"/>
                </a:solidFill>
                <a:effectLst/>
                <a:latin typeface="+mn-lt"/>
                <a:ea typeface="+mn-ea"/>
                <a:cs typeface="+mn-cs"/>
              </a:rPr>
              <a:t>re</a:t>
            </a:r>
            <a:r>
              <a:rPr lang="fr-FR" sz="1200" b="0" i="0" kern="1200" dirty="0">
                <a:solidFill>
                  <a:schemeClr val="tx1"/>
                </a:solidFill>
                <a:effectLst/>
                <a:latin typeface="+mn-lt"/>
                <a:ea typeface="+mn-ea"/>
                <a:cs typeface="+mn-cs"/>
              </a:rPr>
              <a:t>-stabilise d’où la baisse de productivité observée.</a:t>
            </a:r>
          </a:p>
          <a:p>
            <a:pPr fontAlgn="base"/>
            <a:r>
              <a:rPr lang="fr-FR" sz="1200" b="0" i="0" kern="1200" dirty="0">
                <a:solidFill>
                  <a:schemeClr val="tx1"/>
                </a:solidFill>
                <a:effectLst/>
                <a:latin typeface="+mn-lt"/>
                <a:ea typeface="+mn-ea"/>
                <a:cs typeface="+mn-cs"/>
              </a:rPr>
              <a:t>5 minutes aux équipes pour réfléchir à son expérience du round et faire les modifications adéquates pour le prochain round.</a:t>
            </a:r>
          </a:p>
          <a:p>
            <a:pPr fontAlgn="base"/>
            <a:endParaRPr lang="fr-FR" sz="1200" b="0" i="0" kern="1200" dirty="0">
              <a:solidFill>
                <a:schemeClr val="tx1"/>
              </a:solidFill>
              <a:effectLst/>
              <a:latin typeface="+mn-lt"/>
              <a:ea typeface="+mn-ea"/>
              <a:cs typeface="+mn-cs"/>
            </a:endParaRPr>
          </a:p>
          <a:p>
            <a:r>
              <a:rPr lang="fr-FR" sz="1200" b="1" i="0" kern="1200" dirty="0">
                <a:solidFill>
                  <a:schemeClr val="tx1"/>
                </a:solidFill>
                <a:effectLst/>
                <a:latin typeface="+mn-lt"/>
                <a:ea typeface="+mn-ea"/>
                <a:cs typeface="+mn-cs"/>
              </a:rPr>
              <a:t>La Théorie des Contraintes</a:t>
            </a:r>
          </a:p>
          <a:p>
            <a:r>
              <a:rPr lang="fr-FR" sz="1200" b="0" i="0" kern="1200" dirty="0">
                <a:solidFill>
                  <a:schemeClr val="tx1"/>
                </a:solidFill>
                <a:effectLst/>
                <a:latin typeface="+mn-lt"/>
                <a:ea typeface="+mn-ea"/>
                <a:cs typeface="+mn-cs"/>
              </a:rPr>
              <a:t>     Parmi les principales démarches citées pour améliorer les performances des entreprises industrielles on trouve le Lean, le Six Sigma et la </a:t>
            </a:r>
            <a:r>
              <a:rPr lang="fr-FR" sz="1200" b="1" i="0" kern="1200" dirty="0">
                <a:solidFill>
                  <a:schemeClr val="tx1"/>
                </a:solidFill>
                <a:effectLst/>
                <a:latin typeface="+mn-lt"/>
                <a:ea typeface="+mn-ea"/>
                <a:cs typeface="+mn-cs"/>
              </a:rPr>
              <a:t>Théorie des Contraintes</a:t>
            </a:r>
            <a:r>
              <a:rPr lang="fr-FR" sz="1200" b="0" i="0" kern="1200" dirty="0">
                <a:solidFill>
                  <a:schemeClr val="tx1"/>
                </a:solidFill>
                <a:effectLst/>
                <a:latin typeface="+mn-lt"/>
                <a:ea typeface="+mn-ea"/>
                <a:cs typeface="+mn-cs"/>
              </a:rPr>
              <a:t> (Theory Of </a:t>
            </a:r>
            <a:r>
              <a:rPr lang="fr-FR" sz="1200" b="0" i="0" kern="1200" dirty="0" err="1">
                <a:solidFill>
                  <a:schemeClr val="tx1"/>
                </a:solidFill>
                <a:effectLst/>
                <a:latin typeface="+mn-lt"/>
                <a:ea typeface="+mn-ea"/>
                <a:cs typeface="+mn-cs"/>
              </a:rPr>
              <a:t>Constraints</a:t>
            </a:r>
            <a:r>
              <a:rPr lang="fr-FR" sz="1200" b="0" i="0" kern="1200" dirty="0">
                <a:solidFill>
                  <a:schemeClr val="tx1"/>
                </a:solidFill>
                <a:effectLst/>
                <a:latin typeface="+mn-lt"/>
                <a:ea typeface="+mn-ea"/>
                <a:cs typeface="+mn-cs"/>
              </a:rPr>
              <a:t> ou TOC en anglais). Cette dernière est la moins connue et la moins répandue. Cette école de pensée a été développée par </a:t>
            </a:r>
            <a:r>
              <a:rPr lang="fr-FR" sz="1200" b="0" i="0" kern="1200" dirty="0" err="1">
                <a:solidFill>
                  <a:schemeClr val="tx1"/>
                </a:solidFill>
                <a:effectLst/>
                <a:latin typeface="+mn-lt"/>
                <a:ea typeface="+mn-ea"/>
                <a:cs typeface="+mn-cs"/>
              </a:rPr>
              <a:t>Eliyahu</a:t>
            </a:r>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Goldratt</a:t>
            </a:r>
            <a:r>
              <a:rPr lang="fr-FR" sz="1200" b="0" i="0" kern="1200" dirty="0">
                <a:solidFill>
                  <a:schemeClr val="tx1"/>
                </a:solidFill>
                <a:effectLst/>
                <a:latin typeface="+mn-lt"/>
                <a:ea typeface="+mn-ea"/>
                <a:cs typeface="+mn-cs"/>
              </a:rPr>
              <a:t> dans les années 70 et s'est fait connaître notamment à travers un roman bestseller vendu à plusieurs millions d'exemplaires : </a:t>
            </a:r>
            <a:r>
              <a:rPr lang="fr-FR" sz="1200" b="0" i="1" kern="1200" dirty="0">
                <a:solidFill>
                  <a:schemeClr val="tx1"/>
                </a:solidFill>
                <a:effectLst/>
                <a:latin typeface="+mn-lt"/>
                <a:ea typeface="+mn-ea"/>
                <a:cs typeface="+mn-cs"/>
              </a:rPr>
              <a:t>Le But</a:t>
            </a:r>
            <a:r>
              <a:rPr lang="fr-FR" sz="1200" b="0" i="0" kern="1200" baseline="30000" dirty="0">
                <a:solidFill>
                  <a:schemeClr val="tx1"/>
                </a:solidFill>
                <a:effectLst/>
                <a:latin typeface="+mn-lt"/>
                <a:ea typeface="+mn-ea"/>
                <a:cs typeface="+mn-cs"/>
              </a:rPr>
              <a:t> [2]</a:t>
            </a:r>
            <a:r>
              <a:rPr lang="fr-FR" sz="1200" b="0" i="0" kern="1200" dirty="0">
                <a:solidFill>
                  <a:schemeClr val="tx1"/>
                </a:solidFill>
                <a:effectLst/>
                <a:latin typeface="+mn-lt"/>
                <a:ea typeface="+mn-ea"/>
                <a:cs typeface="+mn-cs"/>
              </a:rPr>
              <a:t>. Elle part du postulat que toutes les usines sont déséquilibrées. A tout moment il y a des ressources surchargées – les goulots ou contraintes – et des "non-goulots". Les règles de gestion doivent être repensées en conséquence.</a:t>
            </a:r>
          </a:p>
          <a:p>
            <a:pPr fontAlgn="base"/>
            <a:endParaRPr lang="fr-FR" sz="1200" b="0" i="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30</a:t>
            </a:fld>
            <a:endParaRPr lang="fr-FR"/>
          </a:p>
        </p:txBody>
      </p:sp>
    </p:spTree>
    <p:extLst>
      <p:ext uri="{BB962C8B-B14F-4D97-AF65-F5344CB8AC3E}">
        <p14:creationId xmlns:p14="http://schemas.microsoft.com/office/powerpoint/2010/main" val="23122711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31</a:t>
            </a:fld>
            <a:endParaRPr lang="fr-FR"/>
          </a:p>
        </p:txBody>
      </p:sp>
    </p:spTree>
    <p:extLst>
      <p:ext uri="{BB962C8B-B14F-4D97-AF65-F5344CB8AC3E}">
        <p14:creationId xmlns:p14="http://schemas.microsoft.com/office/powerpoint/2010/main" val="358423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Identifier la contrainte (le goulot d’étranglement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Une contrainte peut être également réglementaire ou « politique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Une compétence particulière ou un savoir-faire spécifique peut être aussi une ressource goulot.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32</a:t>
            </a:fld>
            <a:endParaRPr lang="fr-FR"/>
          </a:p>
        </p:txBody>
      </p:sp>
    </p:spTree>
    <p:extLst>
      <p:ext uri="{BB962C8B-B14F-4D97-AF65-F5344CB8AC3E}">
        <p14:creationId xmlns:p14="http://schemas.microsoft.com/office/powerpoint/2010/main" val="37930240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Exploiter la contrainte (maximiser son utilisation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Une heure de perdue sur un goulot est une heure de perdue sur tout le système</a:t>
            </a:r>
            <a:r>
              <a:rPr lang="fr-FR" baseline="0" dirty="0"/>
              <a:t> tout entier.</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a:t>La ressource goulot est donc précieuse est la qualité de son exploitation capitale.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a:t>Multiplier la ressource produit très souvent du gaspillage et donc de mauvaises pratiques et ignorer les règles de la théories des contraintes.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a:t>Une ressource goulot manque de capacité par définition c’est pour cela qu’elle est précieuse.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33</a:t>
            </a:fld>
            <a:endParaRPr lang="fr-FR"/>
          </a:p>
        </p:txBody>
      </p:sp>
    </p:spTree>
    <p:extLst>
      <p:ext uri="{BB962C8B-B14F-4D97-AF65-F5344CB8AC3E}">
        <p14:creationId xmlns:p14="http://schemas.microsoft.com/office/powerpoint/2010/main" val="14002293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Tambour : Le tambour est une métaphore pour</a:t>
            </a:r>
            <a:r>
              <a:rPr lang="fr-FR" sz="1200" b="0" i="0" kern="1200" baseline="0" dirty="0">
                <a:solidFill>
                  <a:schemeClr val="tx1"/>
                </a:solidFill>
                <a:effectLst/>
                <a:latin typeface="+mn-lt"/>
                <a:ea typeface="+mn-ea"/>
                <a:cs typeface="+mn-cs"/>
              </a:rPr>
              <a:t> désigner la ressource qui bat le rythme, celle sur qui toutes les autres doivent « synchroniser » leur activité, en l’occurrence le goulot.</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Tampons : mise en place d’un stock tampon pour cette ressource contre la rupture d’approvisionnement.</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Corde : adaptation en conséquence des règles de lancement en production en fonction du programme du goulot pour éviter l’accumulation d’en-cours inutiles</a:t>
            </a:r>
            <a:r>
              <a:rPr lang="fr-FR" sz="1200" b="0" i="0" kern="1200" baseline="0" dirty="0">
                <a:solidFill>
                  <a:schemeClr val="tx1"/>
                </a:solidFill>
                <a:effectLst/>
                <a:latin typeface="+mn-lt"/>
                <a:ea typeface="+mn-ea"/>
                <a:cs typeface="+mn-cs"/>
              </a:rPr>
              <a:t> et donc de créer ce goulot.</a:t>
            </a:r>
          </a:p>
          <a:p>
            <a:endParaRPr lang="fr-FR" sz="1200" b="0" i="0" kern="1200" baseline="0" dirty="0">
              <a:solidFill>
                <a:schemeClr val="tx1"/>
              </a:solidFill>
              <a:effectLst/>
              <a:latin typeface="+mn-lt"/>
              <a:ea typeface="+mn-ea"/>
              <a:cs typeface="+mn-cs"/>
            </a:endParaRPr>
          </a:p>
          <a:p>
            <a:r>
              <a:rPr lang="fr-FR" sz="1200" b="0" i="0" u="none" strike="noStrike" kern="1200" dirty="0">
                <a:solidFill>
                  <a:schemeClr val="tx1"/>
                </a:solidFill>
                <a:effectLst/>
                <a:latin typeface="+mn-lt"/>
                <a:ea typeface="+mn-ea"/>
                <a:cs typeface="+mn-cs"/>
                <a:hlinkClick r:id="rId3"/>
              </a:rPr>
              <a:t>https://youtu.be/F8E86-lCJ5M</a:t>
            </a:r>
            <a:endParaRPr lang="fr-FR" sz="1200" b="0" i="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34</a:t>
            </a:fld>
            <a:endParaRPr lang="fr-FR"/>
          </a:p>
        </p:txBody>
      </p:sp>
    </p:spTree>
    <p:extLst>
      <p:ext uri="{BB962C8B-B14F-4D97-AF65-F5344CB8AC3E}">
        <p14:creationId xmlns:p14="http://schemas.microsoft.com/office/powerpoint/2010/main" val="40549438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Élever la performance de la contrainte</a:t>
            </a:r>
          </a:p>
          <a:p>
            <a:pPr marL="171450" indent="-171450">
              <a:buFontTx/>
              <a:buChar char="-"/>
            </a:pPr>
            <a:r>
              <a:rPr lang="fr-FR" dirty="0"/>
              <a:t>Recruter du personnel</a:t>
            </a:r>
          </a:p>
          <a:p>
            <a:pPr marL="171450" indent="-171450">
              <a:buFontTx/>
              <a:buChar char="-"/>
            </a:pPr>
            <a:r>
              <a:rPr lang="fr-FR" dirty="0"/>
              <a:t>Investir dans du matériel</a:t>
            </a:r>
          </a:p>
          <a:p>
            <a:pPr marL="171450" indent="-171450">
              <a:buFontTx/>
              <a:buChar char="-"/>
            </a:pPr>
            <a:r>
              <a:rPr lang="fr-FR" dirty="0"/>
              <a:t>Remplacer le matériel par des</a:t>
            </a:r>
            <a:r>
              <a:rPr lang="fr-FR" baseline="0" dirty="0"/>
              <a:t> produits plus récents, puissants etc…</a:t>
            </a:r>
          </a:p>
          <a:p>
            <a:pPr marL="171450" indent="-171450">
              <a:buFontTx/>
              <a:buChar char="-"/>
            </a:pPr>
            <a:endParaRPr lang="fr-FR"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Recommencer à la première étape si la contrainte change</a:t>
            </a:r>
          </a:p>
          <a:p>
            <a:pPr marL="0" indent="0">
              <a:buFontTx/>
              <a:buNone/>
            </a:pPr>
            <a:r>
              <a:rPr lang="fr-FR" baseline="0" dirty="0"/>
              <a:t>La loi de l’emmerdement continue</a:t>
            </a:r>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35</a:t>
            </a:fld>
            <a:endParaRPr lang="fr-FR"/>
          </a:p>
        </p:txBody>
      </p:sp>
    </p:spTree>
    <p:extLst>
      <p:ext uri="{BB962C8B-B14F-4D97-AF65-F5344CB8AC3E}">
        <p14:creationId xmlns:p14="http://schemas.microsoft.com/office/powerpoint/2010/main" val="26829256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Amélioration</a:t>
            </a:r>
            <a:r>
              <a:rPr lang="fr-FR" baseline="0" dirty="0"/>
              <a:t> continue</a:t>
            </a:r>
            <a:r>
              <a:rPr lang="fr-FR" sz="1200" b="0" i="0" kern="1200" dirty="0">
                <a:solidFill>
                  <a:schemeClr val="tx1"/>
                </a:solidFill>
                <a:effectLst/>
                <a:latin typeface="+mn-lt"/>
                <a:ea typeface="+mn-ea"/>
                <a:cs typeface="+mn-cs"/>
              </a:rPr>
              <a:t>.</a:t>
            </a:r>
          </a:p>
          <a:p>
            <a:r>
              <a:rPr lang="fr-FR" sz="1200" b="0" i="0" kern="1200" dirty="0">
                <a:solidFill>
                  <a:schemeClr val="tx1"/>
                </a:solidFill>
                <a:effectLst/>
                <a:latin typeface="+mn-lt"/>
                <a:ea typeface="+mn-ea"/>
                <a:cs typeface="+mn-cs"/>
              </a:rPr>
              <a:t>5 à 7 minutes pour cette itération.</a:t>
            </a:r>
          </a:p>
          <a:p>
            <a:endParaRPr lang="fr-FR" sz="1200" b="0" i="0" kern="1200" dirty="0">
              <a:solidFill>
                <a:schemeClr val="tx1"/>
              </a:solidFill>
              <a:effectLst/>
              <a:latin typeface="+mn-lt"/>
              <a:ea typeface="+mn-ea"/>
              <a:cs typeface="+mn-cs"/>
            </a:endParaRPr>
          </a:p>
          <a:p>
            <a:pPr fontAlgn="base"/>
            <a:endParaRPr lang="fr-FR" sz="1200" b="0" i="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38</a:t>
            </a:fld>
            <a:endParaRPr lang="fr-FR"/>
          </a:p>
        </p:txBody>
      </p:sp>
    </p:spTree>
    <p:extLst>
      <p:ext uri="{BB962C8B-B14F-4D97-AF65-F5344CB8AC3E}">
        <p14:creationId xmlns:p14="http://schemas.microsoft.com/office/powerpoint/2010/main" val="38466030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5 à 7 minutes pour cette itération.</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La dernière étape du jeu consiste à visualiser le processus qui est actuellement dessiné sur les tables avec du ruban de peintre et à créer quelque chose qui se rapproche d'un véritable tableau Kanban.</a:t>
            </a:r>
          </a:p>
          <a:p>
            <a:r>
              <a:rPr lang="fr-FR" sz="1200" b="0" i="0" kern="1200" dirty="0">
                <a:solidFill>
                  <a:schemeClr val="tx1"/>
                </a:solidFill>
                <a:effectLst/>
                <a:latin typeface="+mn-lt"/>
                <a:ea typeface="+mn-ea"/>
                <a:cs typeface="+mn-cs"/>
              </a:rPr>
              <a:t>Demandez aux équipes de revenir sur le jeu, de dessiner le déroulement sur un </a:t>
            </a:r>
            <a:r>
              <a:rPr lang="fr-FR" sz="1200" b="0" i="0" kern="1200" dirty="0" err="1">
                <a:solidFill>
                  <a:schemeClr val="tx1"/>
                </a:solidFill>
                <a:effectLst/>
                <a:latin typeface="+mn-lt"/>
                <a:ea typeface="+mn-ea"/>
                <a:cs typeface="+mn-cs"/>
              </a:rPr>
              <a:t>flipchart</a:t>
            </a:r>
            <a:r>
              <a:rPr lang="fr-FR" sz="1200" b="0" i="0" kern="1200" dirty="0">
                <a:solidFill>
                  <a:schemeClr val="tx1"/>
                </a:solidFill>
                <a:effectLst/>
                <a:latin typeface="+mn-lt"/>
                <a:ea typeface="+mn-ea"/>
                <a:cs typeface="+mn-cs"/>
              </a:rPr>
              <a:t> ou un tableau blanc (y compris les limites WIP) et de lui donner une belle apparence en utilisant du papier et des pizzas produites pendant le jeu.</a:t>
            </a:r>
          </a:p>
          <a:p>
            <a:endParaRPr lang="fr-FR" sz="1200" b="0" i="0" kern="1200" dirty="0">
              <a:solidFill>
                <a:schemeClr val="tx1"/>
              </a:solidFill>
              <a:effectLst/>
              <a:latin typeface="+mn-lt"/>
              <a:ea typeface="+mn-ea"/>
              <a:cs typeface="+mn-cs"/>
            </a:endParaRPr>
          </a:p>
          <a:p>
            <a:endParaRPr lang="fr-FR" sz="1200" b="0" i="0" kern="1200" dirty="0">
              <a:solidFill>
                <a:schemeClr val="tx1"/>
              </a:solidFill>
              <a:effectLst/>
              <a:latin typeface="+mn-lt"/>
              <a:ea typeface="+mn-ea"/>
              <a:cs typeface="+mn-cs"/>
            </a:endParaRPr>
          </a:p>
          <a:p>
            <a:pPr fontAlgn="base"/>
            <a:endParaRPr lang="fr-FR" sz="1200" b="0" i="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39</a:t>
            </a:fld>
            <a:endParaRPr lang="fr-FR"/>
          </a:p>
        </p:txBody>
      </p:sp>
    </p:spTree>
    <p:extLst>
      <p:ext uri="{BB962C8B-B14F-4D97-AF65-F5344CB8AC3E}">
        <p14:creationId xmlns:p14="http://schemas.microsoft.com/office/powerpoint/2010/main" val="1455005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D’abord utilisée dans l’industrie, la méthode Kanban a ensuite été reprise par les développeurs de logiciels informatiques dans les années 2000, puis elle a été adoptée par des entreprises de tous les secteurs.</a:t>
            </a:r>
          </a:p>
          <a:p>
            <a:endParaRPr lang="fr-FR" dirty="0"/>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5</a:t>
            </a:fld>
            <a:endParaRPr lang="fr-FR"/>
          </a:p>
        </p:txBody>
      </p:sp>
    </p:spTree>
    <p:extLst>
      <p:ext uri="{BB962C8B-B14F-4D97-AF65-F5344CB8AC3E}">
        <p14:creationId xmlns:p14="http://schemas.microsoft.com/office/powerpoint/2010/main" val="22007725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4 principes fondateurs</a:t>
            </a:r>
            <a:r>
              <a:rPr lang="fr-FR" baseline="0" dirty="0"/>
              <a:t> et les 6 pratiques sont les seuls éléments constitutifs de la méthode</a:t>
            </a:r>
          </a:p>
          <a:p>
            <a:endParaRPr lang="fr-FR" baseline="0" dirty="0"/>
          </a:p>
          <a:p>
            <a:r>
              <a:rPr lang="fr-FR" dirty="0"/>
              <a:t>Les</a:t>
            </a:r>
            <a:r>
              <a:rPr lang="fr-FR" baseline="0" dirty="0"/>
              <a:t> pratiques ne sont pas obligatoires</a:t>
            </a:r>
          </a:p>
          <a:p>
            <a:endParaRPr lang="fr-FR" baseline="0" dirty="0"/>
          </a:p>
          <a:p>
            <a:r>
              <a:rPr lang="fr-FR" b="1" baseline="0" dirty="0"/>
              <a:t>C’est une question de contexte et de maturité de l’organisation</a:t>
            </a:r>
            <a:endParaRPr lang="fr-FR" b="1" dirty="0"/>
          </a:p>
          <a:p>
            <a:endParaRPr lang="fr-FR" dirty="0"/>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40</a:t>
            </a:fld>
            <a:endParaRPr lang="fr-FR"/>
          </a:p>
        </p:txBody>
      </p:sp>
    </p:spTree>
    <p:extLst>
      <p:ext uri="{BB962C8B-B14F-4D97-AF65-F5344CB8AC3E}">
        <p14:creationId xmlns:p14="http://schemas.microsoft.com/office/powerpoint/2010/main" val="26209115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latin typeface="Arial" pitchFamily="34" charset="0"/>
                <a:cs typeface="Arial" pitchFamily="34" charset="0"/>
              </a:rPr>
              <a:t>Dans un processus Kanban la visualisation consiste à rendre visible l’état du système en utilisant un tableau de cartes. Cette visualisation peut se faire avec du matériel ou des outils numériques.</a:t>
            </a:r>
          </a:p>
          <a:p>
            <a:endParaRPr lang="fr-FR" dirty="0">
              <a:latin typeface="Arial" pitchFamily="34" charset="0"/>
              <a:cs typeface="Arial" pitchFamily="34" charset="0"/>
            </a:endParaRPr>
          </a:p>
          <a:p>
            <a:r>
              <a:rPr lang="fr-FR" dirty="0">
                <a:latin typeface="Arial" pitchFamily="34" charset="0"/>
                <a:cs typeface="Arial" pitchFamily="34" charset="0"/>
              </a:rPr>
              <a:t>Le tableau devient un élément central du système. Il est la principale source d’information et guide les décisions de l’équipe impliquée dans le système Kanban.</a:t>
            </a:r>
          </a:p>
          <a:p>
            <a:endParaRPr lang="fr-FR" dirty="0">
              <a:latin typeface="Arial" pitchFamily="34" charset="0"/>
              <a:cs typeface="Arial" pitchFamily="34" charset="0"/>
            </a:endParaRPr>
          </a:p>
          <a:p>
            <a:r>
              <a:rPr lang="fr-FR" dirty="0">
                <a:latin typeface="Arial" pitchFamily="34" charset="0"/>
                <a:cs typeface="Arial" pitchFamily="34" charset="0"/>
              </a:rPr>
              <a:t>Outils :</a:t>
            </a:r>
          </a:p>
          <a:p>
            <a:r>
              <a:rPr lang="fr-FR" dirty="0" err="1"/>
              <a:t>Trello</a:t>
            </a:r>
            <a:endParaRPr lang="fr-FR" dirty="0"/>
          </a:p>
          <a:p>
            <a:r>
              <a:rPr lang="fr-FR" dirty="0" err="1"/>
              <a:t>Jira</a:t>
            </a:r>
            <a:endParaRPr lang="fr-FR" dirty="0"/>
          </a:p>
          <a:p>
            <a:r>
              <a:rPr lang="fr-FR" dirty="0" err="1"/>
              <a:t>Monday</a:t>
            </a:r>
            <a:endParaRPr lang="fr-FR" dirty="0"/>
          </a:p>
          <a:p>
            <a:r>
              <a:rPr lang="fr-FR" dirty="0" err="1"/>
              <a:t>KanbanFlow</a:t>
            </a:r>
            <a:endParaRPr lang="fr-FR" dirty="0"/>
          </a:p>
          <a:p>
            <a:r>
              <a:rPr lang="fr-FR" dirty="0" err="1"/>
              <a:t>KanTools</a:t>
            </a:r>
            <a:endParaRPr lang="fr-FR" dirty="0"/>
          </a:p>
          <a:p>
            <a:endParaRPr lang="fr-FR" dirty="0">
              <a:latin typeface="Arial" pitchFamily="34" charset="0"/>
              <a:cs typeface="Arial" pitchFamily="34" charset="0"/>
            </a:endParaRPr>
          </a:p>
          <a:p>
            <a:pPr defTabSz="882487">
              <a:defRPr/>
            </a:pPr>
            <a:endParaRPr lang="fr-FR" dirty="0"/>
          </a:p>
          <a:p>
            <a:endParaRPr lang="fr-FR" dirty="0"/>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43</a:t>
            </a:fld>
            <a:endParaRPr lang="fr-FR"/>
          </a:p>
        </p:txBody>
      </p:sp>
    </p:spTree>
    <p:extLst>
      <p:ext uri="{BB962C8B-B14F-4D97-AF65-F5344CB8AC3E}">
        <p14:creationId xmlns:p14="http://schemas.microsoft.com/office/powerpoint/2010/main" val="39660153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WIP :</a:t>
            </a:r>
            <a:r>
              <a:rPr lang="fr-FR" dirty="0"/>
              <a:t> </a:t>
            </a:r>
            <a:r>
              <a:rPr lang="fr-FR" dirty="0" err="1"/>
              <a:t>Work</a:t>
            </a:r>
            <a:r>
              <a:rPr lang="fr-FR" dirty="0"/>
              <a:t> In Progress, "</a:t>
            </a:r>
            <a:r>
              <a:rPr lang="fr-FR" i="1" dirty="0"/>
              <a:t>stock d’en-cours</a:t>
            </a:r>
            <a:r>
              <a:rPr lang="fr-FR" dirty="0"/>
              <a:t>« </a:t>
            </a:r>
          </a:p>
          <a:p>
            <a:r>
              <a:rPr lang="fr-FR" b="1" dirty="0"/>
              <a:t>LT :</a:t>
            </a:r>
            <a:r>
              <a:rPr lang="fr-FR" dirty="0"/>
              <a:t> Lead Time (Temps de Cycle moyen passé dans le système) qui correspond au temps d’attente plus le temps de traitement</a:t>
            </a:r>
          </a:p>
          <a:p>
            <a:r>
              <a:rPr lang="fr-FR" dirty="0"/>
              <a:t> -&gt;</a:t>
            </a:r>
            <a:r>
              <a:rPr lang="fr-FR" baseline="0" dirty="0"/>
              <a:t> Depuis la création du ticket, sont attente de prise en charge, sa réalisation jusqu’à ce que cela soit terminé</a:t>
            </a:r>
            <a:endParaRPr lang="fr-FR" dirty="0"/>
          </a:p>
          <a:p>
            <a:r>
              <a:rPr lang="fr-FR" b="1" dirty="0"/>
              <a:t>T :</a:t>
            </a:r>
            <a:r>
              <a:rPr lang="fr-FR" dirty="0"/>
              <a:t> le Débit par unité de temps de sortie de notre système</a:t>
            </a:r>
            <a:endParaRPr lang="fr-FR" sz="1200" b="1" i="0" kern="1200" dirty="0">
              <a:solidFill>
                <a:schemeClr val="tx1"/>
              </a:solidFill>
              <a:effectLst/>
              <a:latin typeface="+mn-lt"/>
              <a:ea typeface="+mn-ea"/>
              <a:cs typeface="+mn-cs"/>
            </a:endParaRPr>
          </a:p>
          <a:p>
            <a:endParaRPr lang="fr-FR" sz="1200" b="1" i="0" kern="1200" dirty="0">
              <a:solidFill>
                <a:schemeClr val="tx1"/>
              </a:solidFill>
              <a:effectLst/>
              <a:latin typeface="+mn-lt"/>
              <a:ea typeface="+mn-ea"/>
              <a:cs typeface="+mn-cs"/>
            </a:endParaRPr>
          </a:p>
          <a:p>
            <a:r>
              <a:rPr lang="fr-FR" sz="1200" b="1" i="0" kern="1200" dirty="0">
                <a:solidFill>
                  <a:schemeClr val="tx1"/>
                </a:solidFill>
                <a:effectLst/>
                <a:latin typeface="+mn-lt"/>
                <a:ea typeface="+mn-ea"/>
                <a:cs typeface="+mn-cs"/>
              </a:rPr>
              <a:t>A iso-capacité de production, toute augmentation d'en-cours revient à augmenter les délais. </a:t>
            </a:r>
          </a:p>
          <a:p>
            <a:r>
              <a:rPr lang="fr-FR" sz="1200" b="0" i="0" kern="1200" dirty="0">
                <a:solidFill>
                  <a:schemeClr val="tx1"/>
                </a:solidFill>
                <a:effectLst/>
                <a:latin typeface="+mn-lt"/>
                <a:ea typeface="+mn-ea"/>
                <a:cs typeface="+mn-cs"/>
              </a:rPr>
              <a:t>Cette formule est d'autant plus fondamentale qu'elle est </a:t>
            </a:r>
            <a:r>
              <a:rPr lang="fr-FR" sz="1200" b="1" i="0" kern="1200" dirty="0">
                <a:solidFill>
                  <a:schemeClr val="tx1"/>
                </a:solidFill>
                <a:effectLst/>
                <a:latin typeface="+mn-lt"/>
                <a:ea typeface="+mn-ea"/>
                <a:cs typeface="+mn-cs"/>
              </a:rPr>
              <a:t>contre-intuitive </a:t>
            </a:r>
            <a:r>
              <a:rPr lang="fr-FR" sz="1200" b="0" i="0" kern="1200" dirty="0">
                <a:solidFill>
                  <a:schemeClr val="tx1"/>
                </a:solidFill>
                <a:effectLst/>
                <a:latin typeface="+mn-lt"/>
                <a:ea typeface="+mn-ea"/>
                <a:cs typeface="+mn-cs"/>
              </a:rPr>
              <a:t>dans la mesure où elle va à l'encontre d'une tendance naturelle en production consistant à augmenter les entrées (en-cours) en vue d'augmenter les sorties (en particulier lorsque la production est en retard, ce qui est catastrophique !).</a:t>
            </a:r>
          </a:p>
          <a:p>
            <a:endParaRPr lang="fr-FR" sz="1200" b="0" i="0" kern="1200" dirty="0">
              <a:solidFill>
                <a:schemeClr val="tx1"/>
              </a:solidFill>
              <a:effectLst/>
              <a:latin typeface="+mn-lt"/>
              <a:ea typeface="+mn-ea"/>
              <a:cs typeface="+mn-cs"/>
            </a:endParaRPr>
          </a:p>
          <a:p>
            <a:r>
              <a:rPr lang="fr-FR" sz="1200" b="1" i="0" kern="1200" dirty="0">
                <a:solidFill>
                  <a:schemeClr val="tx1"/>
                </a:solidFill>
                <a:effectLst/>
                <a:latin typeface="+mn-lt"/>
                <a:ea typeface="+mn-ea"/>
                <a:cs typeface="+mn-cs"/>
              </a:rPr>
              <a:t>Le résultat est que toute augmentation de l’en-cours augmente mécaniquement les délais.</a:t>
            </a:r>
            <a:r>
              <a:rPr lang="fr-FR" sz="1200" b="0" i="0" kern="1200" dirty="0">
                <a:solidFill>
                  <a:schemeClr val="tx1"/>
                </a:solidFill>
                <a:effectLst/>
                <a:latin typeface="+mn-lt"/>
                <a:ea typeface="+mn-ea"/>
                <a:cs typeface="+mn-cs"/>
              </a:rPr>
              <a:t> Cette formule est d’autant plus intéressante que l’on a généralement tendance à faire l’inverse dans les entreprises. On augmente régulièrement les encours avec l’espoir d’augmenter les sorties alors que cela se traduit souvent par une pluie de météorites sur les équipes et une véritable catastrophe pour les délais des projets !</a:t>
            </a:r>
            <a:endParaRPr lang="fr-FR" dirty="0"/>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46</a:t>
            </a:fld>
            <a:endParaRPr lang="fr-FR"/>
          </a:p>
        </p:txBody>
      </p:sp>
    </p:spTree>
    <p:extLst>
      <p:ext uri="{BB962C8B-B14F-4D97-AF65-F5344CB8AC3E}">
        <p14:creationId xmlns:p14="http://schemas.microsoft.com/office/powerpoint/2010/main" val="35530617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En s’inspirant de cette théorie, on pourrait en déduire qu’en traitant mieux les projets en cours, on a plus de chances de les faire aboutir que de multiplier systématiquement le nombre de projets. Cela rejoint d’ailleurs les objectifs visés par le </a:t>
            </a:r>
            <a:r>
              <a:rPr lang="fr-FR" dirty="0" err="1"/>
              <a:t>Backlog</a:t>
            </a:r>
            <a:r>
              <a:rPr lang="fr-FR" dirty="0"/>
              <a:t> du Kanban. </a:t>
            </a:r>
            <a:r>
              <a:rPr lang="fr-FR" b="1" dirty="0">
                <a:solidFill>
                  <a:schemeClr val="accent6"/>
                </a:solidFill>
              </a:rPr>
              <a:t>Lancer trop de projets engorge les processus, fait déborder les plannings des collaborateurs et augmente significativement les délais d’exécution.</a:t>
            </a:r>
          </a:p>
          <a:p>
            <a:endParaRPr lang="fr-FR" dirty="0"/>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48</a:t>
            </a:fld>
            <a:endParaRPr lang="fr-FR"/>
          </a:p>
        </p:txBody>
      </p:sp>
    </p:spTree>
    <p:extLst>
      <p:ext uri="{BB962C8B-B14F-4D97-AF65-F5344CB8AC3E}">
        <p14:creationId xmlns:p14="http://schemas.microsoft.com/office/powerpoint/2010/main" val="33365216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En revanche, la deuxième illustration montre qu’en parallélisant les initiatives mais en se concentrant d’abord sur l’une avant l’autre, on réduit non seulement le temps de réalisation de chaque initiative, mais cela permet dans le même laps de temps </a:t>
            </a:r>
            <a:r>
              <a:rPr lang="fr-FR" b="1" dirty="0"/>
              <a:t>de mettre en œuvre plus d’initiatives et donc, de bénéficier des gains de chaque initiative plus tôt.</a:t>
            </a:r>
            <a:endParaRPr lang="fr-FR" dirty="0"/>
          </a:p>
          <a:p>
            <a:endParaRPr lang="fr-FR" dirty="0"/>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49</a:t>
            </a:fld>
            <a:endParaRPr lang="fr-FR"/>
          </a:p>
        </p:txBody>
      </p:sp>
    </p:spTree>
    <p:extLst>
      <p:ext uri="{BB962C8B-B14F-4D97-AF65-F5344CB8AC3E}">
        <p14:creationId xmlns:p14="http://schemas.microsoft.com/office/powerpoint/2010/main" val="219076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u="none" strike="noStrike" kern="1200" dirty="0">
                <a:solidFill>
                  <a:schemeClr val="tx1"/>
                </a:solidFill>
                <a:effectLst/>
                <a:latin typeface="+mn-lt"/>
                <a:ea typeface="+mn-ea"/>
                <a:cs typeface="+mn-cs"/>
              </a:rPr>
              <a:t>La méthode Kanban prescrit qu’un nouveau travail (story, ticket ou tâche…) ne devrait être démarré que lorsqu’un travail existant est livré, ou tiré, par une activité en aval.</a:t>
            </a:r>
          </a:p>
          <a:p>
            <a:r>
              <a:rPr lang="fr-FR" sz="1200" b="0" i="0" kern="1200" dirty="0">
                <a:solidFill>
                  <a:schemeClr val="tx1"/>
                </a:solidFill>
                <a:effectLst/>
                <a:latin typeface="+mn-lt"/>
                <a:ea typeface="+mn-ea"/>
                <a:cs typeface="+mn-cs"/>
              </a:rPr>
              <a:t> </a:t>
            </a:r>
            <a:r>
              <a:rPr lang="fr-FR" sz="1200" b="0" i="0" u="none" strike="noStrike" kern="1200" dirty="0">
                <a:solidFill>
                  <a:schemeClr val="tx1"/>
                </a:solidFill>
                <a:effectLst/>
                <a:latin typeface="+mn-lt"/>
                <a:ea typeface="+mn-ea"/>
                <a:cs typeface="+mn-cs"/>
              </a:rPr>
              <a:t>Comme dans l’industrie, on essayera d’éviter d’avoir des stocks. Ici, le stock serait constitué non pas de produit, mais de travail inutile, de spécifications en attente, ou de code non déployé.</a:t>
            </a:r>
          </a:p>
          <a:p>
            <a:r>
              <a:rPr lang="fr-FR" sz="1200" b="0" i="0" kern="1200" dirty="0">
                <a:solidFill>
                  <a:schemeClr val="tx1"/>
                </a:solidFill>
                <a:effectLst/>
                <a:latin typeface="+mn-lt"/>
                <a:ea typeface="+mn-ea"/>
                <a:cs typeface="+mn-cs"/>
              </a:rPr>
              <a:t> </a:t>
            </a:r>
            <a:r>
              <a:rPr lang="fr-FR" sz="1200" b="1" i="0" u="none" strike="noStrike" kern="1200" dirty="0">
                <a:solidFill>
                  <a:schemeClr val="tx1"/>
                </a:solidFill>
                <a:effectLst/>
                <a:latin typeface="+mn-lt"/>
                <a:ea typeface="+mn-ea"/>
                <a:cs typeface="+mn-cs"/>
              </a:rPr>
              <a:t>L’idée est donc qu’on ne commence pas ce que l’on n’est pas en mesure de terminer</a:t>
            </a:r>
            <a:r>
              <a:rPr lang="fr-FR" sz="1200" b="0" i="0" u="none" strike="noStrike" kern="1200" dirty="0">
                <a:solidFill>
                  <a:schemeClr val="tx1"/>
                </a:solidFill>
                <a:effectLst/>
                <a:latin typeface="+mn-lt"/>
                <a:ea typeface="+mn-ea"/>
                <a:cs typeface="+mn-cs"/>
              </a:rPr>
              <a:t> (pas de spécifications qui ne pourront être codées, pas de code qui ne puisse être testé).</a:t>
            </a:r>
          </a:p>
          <a:p>
            <a:r>
              <a:rPr lang="fr-FR" sz="1200" b="0" i="0" kern="1200" dirty="0">
                <a:solidFill>
                  <a:schemeClr val="tx1"/>
                </a:solidFill>
                <a:effectLst/>
                <a:latin typeface="+mn-lt"/>
                <a:ea typeface="+mn-ea"/>
                <a:cs typeface="+mn-cs"/>
              </a:rPr>
              <a:t> </a:t>
            </a:r>
            <a:r>
              <a:rPr lang="fr-FR" sz="1200" b="0" i="0" u="none" strike="noStrike" kern="1200" dirty="0">
                <a:solidFill>
                  <a:schemeClr val="tx1"/>
                </a:solidFill>
                <a:effectLst/>
                <a:latin typeface="+mn-lt"/>
                <a:ea typeface="+mn-ea"/>
                <a:cs typeface="+mn-cs"/>
              </a:rPr>
              <a:t>Le concept est appelé flux tiré, par opposition au flux poussé (présent dans le développement en cycle en V par exemple).</a:t>
            </a:r>
          </a:p>
          <a:p>
            <a:r>
              <a:rPr lang="fr-FR" sz="1200" b="0" i="0" kern="1200" dirty="0">
                <a:solidFill>
                  <a:schemeClr val="tx1"/>
                </a:solidFill>
                <a:effectLst/>
                <a:latin typeface="+mn-lt"/>
                <a:ea typeface="+mn-ea"/>
                <a:cs typeface="+mn-cs"/>
              </a:rPr>
              <a:t>Mettre en place ce flux tiré passe par la limitation des tâches en cours pour chaque activité (qu’on appelle limites kanban). Cette limitation permet d’exposer les goulets d’étranglement et les obstacles rencontrés, et de focaliser l’équipe sur l’amélioration du processus qui permettra leurs résolutions.</a:t>
            </a:r>
            <a:endParaRPr lang="fr-FR"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52</a:t>
            </a:fld>
            <a:endParaRPr lang="fr-FR"/>
          </a:p>
        </p:txBody>
      </p:sp>
    </p:spTree>
    <p:extLst>
      <p:ext uri="{BB962C8B-B14F-4D97-AF65-F5344CB8AC3E}">
        <p14:creationId xmlns:p14="http://schemas.microsoft.com/office/powerpoint/2010/main" val="40503014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Time to </a:t>
            </a:r>
            <a:r>
              <a:rPr lang="fr-FR" dirty="0" err="1"/>
              <a:t>market</a:t>
            </a:r>
            <a:r>
              <a:rPr lang="fr-FR" dirty="0"/>
              <a:t> = le moment</a:t>
            </a:r>
            <a:r>
              <a:rPr lang="fr-FR" baseline="0" dirty="0"/>
              <a:t> où il faut mettre sur le marché le produit pour que se soit rentable et non trop vieux</a:t>
            </a:r>
            <a:endParaRPr lang="fr-FR" dirty="0"/>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54</a:t>
            </a:fld>
            <a:endParaRPr lang="fr-FR"/>
          </a:p>
        </p:txBody>
      </p:sp>
    </p:spTree>
    <p:extLst>
      <p:ext uri="{BB962C8B-B14F-4D97-AF65-F5344CB8AC3E}">
        <p14:creationId xmlns:p14="http://schemas.microsoft.com/office/powerpoint/2010/main" val="18906598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56</a:t>
            </a:fld>
            <a:endParaRPr lang="fr-FR"/>
          </a:p>
        </p:txBody>
      </p:sp>
    </p:spTree>
    <p:extLst>
      <p:ext uri="{BB962C8B-B14F-4D97-AF65-F5344CB8AC3E}">
        <p14:creationId xmlns:p14="http://schemas.microsoft.com/office/powerpoint/2010/main" val="23102682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vert augmente (le travail terminé) -&gt; Parfait</a:t>
            </a:r>
          </a:p>
          <a:p>
            <a:r>
              <a:rPr lang="fr-FR" dirty="0"/>
              <a:t>Le bleu (le travail à faire) diminue</a:t>
            </a:r>
            <a:r>
              <a:rPr lang="fr-FR" baseline="0" dirty="0"/>
              <a:t> -&gt; </a:t>
            </a:r>
            <a:r>
              <a:rPr lang="fr-FR" dirty="0"/>
              <a:t>Attention au manque de travail. </a:t>
            </a:r>
          </a:p>
          <a:p>
            <a:r>
              <a:rPr lang="fr-FR" dirty="0"/>
              <a:t>Et pour les 2 autres,</a:t>
            </a:r>
            <a:r>
              <a:rPr lang="fr-FR" baseline="0" dirty="0"/>
              <a:t> </a:t>
            </a:r>
            <a:r>
              <a:rPr lang="fr-FR" dirty="0"/>
              <a:t>si elles augmentent alors un goulot d’étranglement arrivent.</a:t>
            </a:r>
          </a:p>
          <a:p>
            <a:endParaRPr lang="fr-FR" dirty="0"/>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58</a:t>
            </a:fld>
            <a:endParaRPr lang="fr-FR"/>
          </a:p>
        </p:txBody>
      </p:sp>
    </p:spTree>
    <p:extLst>
      <p:ext uri="{BB962C8B-B14F-4D97-AF65-F5344CB8AC3E}">
        <p14:creationId xmlns:p14="http://schemas.microsoft.com/office/powerpoint/2010/main" val="321104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63</a:t>
            </a:fld>
            <a:endParaRPr lang="fr-FR"/>
          </a:p>
        </p:txBody>
      </p:sp>
    </p:spTree>
    <p:extLst>
      <p:ext uri="{BB962C8B-B14F-4D97-AF65-F5344CB8AC3E}">
        <p14:creationId xmlns:p14="http://schemas.microsoft.com/office/powerpoint/2010/main" val="1729844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latin typeface="Arial" pitchFamily="34" charset="0"/>
                <a:cs typeface="Arial" pitchFamily="34" charset="0"/>
              </a:rPr>
              <a:t>Mise en place entre deux postes de travail et limite la production du poste amont aux besoins exacts du poste aval</a:t>
            </a:r>
          </a:p>
          <a:p>
            <a:endParaRPr lang="fr-FR" dirty="0">
              <a:latin typeface="Arial" pitchFamily="34" charset="0"/>
              <a:cs typeface="Arial" pitchFamily="34" charset="0"/>
            </a:endParaRPr>
          </a:p>
          <a:p>
            <a:r>
              <a:rPr lang="fr-FR" dirty="0">
                <a:latin typeface="Arial" pitchFamily="34" charset="0"/>
                <a:cs typeface="Arial" pitchFamily="34" charset="0"/>
              </a:rPr>
              <a:t>Adaptée aux entreprises ayant une production répétitive et relativement régulière</a:t>
            </a:r>
          </a:p>
          <a:p>
            <a:r>
              <a:rPr lang="fr-FR" dirty="0">
                <a:latin typeface="Arial" pitchFamily="34" charset="0"/>
                <a:cs typeface="Arial" pitchFamily="34" charset="0"/>
              </a:rPr>
              <a:t>Le nombre de kanban en circulation doit être limité pour éviter la constitution d’en-cours trop important</a:t>
            </a:r>
          </a:p>
          <a:p>
            <a:endParaRPr lang="fr-FR" dirty="0">
              <a:latin typeface="Arial" pitchFamily="34" charset="0"/>
              <a:cs typeface="Arial" pitchFamily="34" charset="0"/>
            </a:endParaRPr>
          </a:p>
          <a:p>
            <a:r>
              <a:rPr lang="fr-FR" dirty="0">
                <a:latin typeface="Arial" pitchFamily="34" charset="0"/>
                <a:cs typeface="Arial" pitchFamily="34" charset="0"/>
              </a:rPr>
              <a:t>C’est une technique de gestion de la production à court terme</a:t>
            </a:r>
          </a:p>
          <a:p>
            <a:endParaRPr lang="fr-FR" dirty="0">
              <a:latin typeface="Arial" pitchFamily="34" charset="0"/>
              <a:cs typeface="Arial" pitchFamily="34" charset="0"/>
            </a:endParaRPr>
          </a:p>
          <a:p>
            <a:r>
              <a:rPr lang="fr-FR" sz="1200" b="0" i="0" kern="1200" dirty="0">
                <a:solidFill>
                  <a:schemeClr val="tx1"/>
                </a:solidFill>
                <a:effectLst/>
                <a:latin typeface="+mn-lt"/>
                <a:ea typeface="+mn-ea"/>
                <a:cs typeface="+mn-cs"/>
              </a:rPr>
              <a:t>En 2005, les travailleurs du savoir reprennent le concept pour gérer de manière visuelle un workflow (sur des tableaux mais de plus en plus sur des logiciels).</a:t>
            </a:r>
          </a:p>
          <a:p>
            <a:br>
              <a:rPr lang="fr-FR" sz="1200" b="1" i="0" kern="1200" dirty="0">
                <a:solidFill>
                  <a:schemeClr val="tx1"/>
                </a:solidFill>
                <a:effectLst/>
                <a:latin typeface="+mn-lt"/>
                <a:ea typeface="+mn-ea"/>
                <a:cs typeface="+mn-cs"/>
              </a:rPr>
            </a:br>
            <a:r>
              <a:rPr lang="fr-FR" sz="1200" b="1" i="0" kern="1200" dirty="0">
                <a:solidFill>
                  <a:schemeClr val="tx1"/>
                </a:solidFill>
                <a:effectLst/>
                <a:latin typeface="+mn-lt"/>
                <a:ea typeface="+mn-ea"/>
                <a:cs typeface="+mn-cs"/>
              </a:rPr>
              <a:t>Qu'est-ce un workflow? </a:t>
            </a:r>
            <a:r>
              <a:rPr lang="fr-FR" sz="1200" b="0" i="0" kern="1200" dirty="0">
                <a:solidFill>
                  <a:schemeClr val="tx1"/>
                </a:solidFill>
                <a:effectLst/>
                <a:latin typeface="+mn-lt"/>
                <a:ea typeface="+mn-ea"/>
                <a:cs typeface="+mn-cs"/>
              </a:rPr>
              <a:t>Une succession d'étape de travail pour créer de la valeur ajoutée.</a:t>
            </a:r>
          </a:p>
          <a:p>
            <a:r>
              <a:rPr lang="fr-FR" sz="1200" b="0" i="0" kern="1200" dirty="0">
                <a:solidFill>
                  <a:schemeClr val="tx1"/>
                </a:solidFill>
                <a:effectLst/>
                <a:latin typeface="+mn-lt"/>
                <a:ea typeface="+mn-ea"/>
                <a:cs typeface="+mn-cs"/>
              </a:rPr>
              <a:t>Ainsi on réduit les goulots d'étranglement (surcharge de travail) qui peuvent survenir dans les équipes et on facilite l'exécution en définissant clairement ce qui doit être fait.</a:t>
            </a:r>
          </a:p>
          <a:p>
            <a:endParaRPr lang="fr-FR" dirty="0">
              <a:latin typeface="Arial" pitchFamily="34" charset="0"/>
              <a:cs typeface="Arial" pitchFamily="34" charset="0"/>
            </a:endParaRPr>
          </a:p>
          <a:p>
            <a:endParaRPr lang="fr-FR" dirty="0"/>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6</a:t>
            </a:fld>
            <a:endParaRPr lang="fr-FR"/>
          </a:p>
        </p:txBody>
      </p:sp>
    </p:spTree>
    <p:extLst>
      <p:ext uri="{BB962C8B-B14F-4D97-AF65-F5344CB8AC3E}">
        <p14:creationId xmlns:p14="http://schemas.microsoft.com/office/powerpoint/2010/main" val="13002550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portée &gt; l’ensemble du processus de la demande utilisateur au déploiement de la fonctionnalité</a:t>
            </a:r>
            <a:r>
              <a:rPr lang="fr-FR" baseline="0" dirty="0"/>
              <a:t> en production</a:t>
            </a:r>
          </a:p>
          <a:p>
            <a:r>
              <a:rPr lang="fr-FR" baseline="0" dirty="0"/>
              <a:t>Début et fin du processus à modéliser</a:t>
            </a:r>
          </a:p>
          <a:p>
            <a:br>
              <a:rPr lang="fr-FR" dirty="0"/>
            </a:br>
            <a:endParaRPr lang="fr-FR" baseline="0" dirty="0"/>
          </a:p>
          <a:p>
            <a:r>
              <a:rPr lang="fr-FR" baseline="0" dirty="0"/>
              <a:t>L’objectif &gt; trouver l’équilibre entre la demande et la capacité</a:t>
            </a:r>
          </a:p>
          <a:p>
            <a:endParaRPr lang="fr-FR" dirty="0"/>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68</a:t>
            </a:fld>
            <a:endParaRPr lang="fr-FR"/>
          </a:p>
        </p:txBody>
      </p:sp>
    </p:spTree>
    <p:extLst>
      <p:ext uri="{BB962C8B-B14F-4D97-AF65-F5344CB8AC3E}">
        <p14:creationId xmlns:p14="http://schemas.microsoft.com/office/powerpoint/2010/main" val="38804838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i="0" u="none" strike="noStrike" kern="1200" dirty="0">
                <a:solidFill>
                  <a:schemeClr val="tx1"/>
                </a:solidFill>
                <a:effectLst/>
                <a:latin typeface="+mn-lt"/>
                <a:ea typeface="+mn-ea"/>
                <a:cs typeface="+mn-cs"/>
              </a:rPr>
              <a:t>Définir les éléments de travail</a:t>
            </a:r>
            <a:r>
              <a:rPr lang="fr-FR" sz="1200" b="0" i="0" u="none" strike="noStrike" kern="1200" dirty="0">
                <a:solidFill>
                  <a:schemeClr val="tx1"/>
                </a:solidFill>
                <a:effectLst/>
                <a:latin typeface="+mn-lt"/>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kern="1200" dirty="0">
                <a:solidFill>
                  <a:schemeClr val="tx1"/>
                </a:solidFill>
                <a:effectLst/>
                <a:latin typeface="+mn-lt"/>
                <a:ea typeface="+mn-ea"/>
                <a:cs typeface="+mn-cs"/>
              </a:rPr>
              <a:t>Quels types de tickets, incidents ou user stories sont traités par l’équipe ?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kern="1200" dirty="0" err="1">
                <a:solidFill>
                  <a:schemeClr val="tx1"/>
                </a:solidFill>
                <a:effectLst/>
                <a:latin typeface="+mn-lt"/>
                <a:ea typeface="+mn-ea"/>
                <a:cs typeface="+mn-cs"/>
              </a:rPr>
              <a:t>Ont-elles</a:t>
            </a:r>
            <a:r>
              <a:rPr lang="fr-FR" sz="1200" b="0" i="0" u="none" strike="noStrike" kern="1200" dirty="0">
                <a:solidFill>
                  <a:schemeClr val="tx1"/>
                </a:solidFill>
                <a:effectLst/>
                <a:latin typeface="+mn-lt"/>
                <a:ea typeface="+mn-ea"/>
                <a:cs typeface="+mn-cs"/>
              </a:rPr>
              <a:t> des règles de rédaction ?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kern="1200" dirty="0">
                <a:solidFill>
                  <a:schemeClr val="tx1"/>
                </a:solidFill>
                <a:effectLst/>
                <a:latin typeface="+mn-lt"/>
                <a:ea typeface="+mn-ea"/>
                <a:cs typeface="+mn-cs"/>
              </a:rPr>
              <a:t>Les concepteurs du système Kanban doivent identifier et analyser les éléments qui traverseront le système.</a:t>
            </a:r>
          </a:p>
          <a:p>
            <a:endParaRPr lang="fr-FR" dirty="0"/>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69</a:t>
            </a:fld>
            <a:endParaRPr lang="fr-FR"/>
          </a:p>
        </p:txBody>
      </p:sp>
    </p:spTree>
    <p:extLst>
      <p:ext uri="{BB962C8B-B14F-4D97-AF65-F5344CB8AC3E}">
        <p14:creationId xmlns:p14="http://schemas.microsoft.com/office/powerpoint/2010/main" val="41549945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i="0" u="none" strike="noStrike" kern="1200" dirty="0">
                <a:solidFill>
                  <a:schemeClr val="tx1"/>
                </a:solidFill>
                <a:effectLst/>
                <a:latin typeface="+mn-lt"/>
                <a:ea typeface="+mn-ea"/>
                <a:cs typeface="+mn-cs"/>
              </a:rPr>
              <a:t>Identifier le flux et les activités :</a:t>
            </a:r>
            <a:r>
              <a:rPr lang="fr-FR" sz="1200" b="0" i="0" u="none" strike="noStrike"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kern="1200" dirty="0">
                <a:solidFill>
                  <a:schemeClr val="tx1"/>
                </a:solidFill>
                <a:effectLst/>
                <a:latin typeface="+mn-lt"/>
                <a:ea typeface="+mn-ea"/>
                <a:cs typeface="+mn-cs"/>
              </a:rPr>
              <a:t>Quelles sont les étapes que traverseront les éléments de travail ?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kern="1200" dirty="0">
                <a:solidFill>
                  <a:schemeClr val="tx1"/>
                </a:solidFill>
                <a:effectLst/>
                <a:latin typeface="+mn-lt"/>
                <a:ea typeface="+mn-ea"/>
                <a:cs typeface="+mn-cs"/>
              </a:rPr>
              <a:t>Le flux de travail est la séquence des activités principales du système, pour passer de l’intrant aux produits.</a:t>
            </a:r>
          </a:p>
          <a:p>
            <a:endParaRPr lang="fr-FR" dirty="0"/>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70</a:t>
            </a:fld>
            <a:endParaRPr lang="fr-FR"/>
          </a:p>
        </p:txBody>
      </p:sp>
    </p:spTree>
    <p:extLst>
      <p:ext uri="{BB962C8B-B14F-4D97-AF65-F5344CB8AC3E}">
        <p14:creationId xmlns:p14="http://schemas.microsoft.com/office/powerpoint/2010/main" val="9745382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8</a:t>
            </a:fld>
            <a:endParaRPr lang="fr-FR"/>
          </a:p>
        </p:txBody>
      </p:sp>
    </p:spTree>
    <p:extLst>
      <p:ext uri="{BB962C8B-B14F-4D97-AF65-F5344CB8AC3E}">
        <p14:creationId xmlns:p14="http://schemas.microsoft.com/office/powerpoint/2010/main" val="1912016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Les informations qui sont indiquées sur les étiquettes varient d'un projet à l'autre, mais voici quelques données qui peuvent s'y trouver:</a:t>
            </a:r>
          </a:p>
          <a:p>
            <a:r>
              <a:rPr lang="fr-FR" sz="1200" b="0" i="0" kern="1200" dirty="0">
                <a:solidFill>
                  <a:schemeClr val="tx1"/>
                </a:solidFill>
                <a:effectLst/>
                <a:latin typeface="+mn-lt"/>
                <a:ea typeface="+mn-ea"/>
                <a:cs typeface="+mn-cs"/>
              </a:rPr>
              <a:t>N° de la carte / ID</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En-tête</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Titre</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Description</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Responsable / participants</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Commentaire</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Mot-clé</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Icônes</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Priorité</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Sous-tâches ou dépendances</a:t>
            </a:r>
          </a:p>
          <a:p>
            <a:r>
              <a:rPr lang="fr-FR" sz="1200" b="0" i="0" kern="1200" dirty="0">
                <a:solidFill>
                  <a:schemeClr val="tx1"/>
                </a:solidFill>
                <a:effectLst/>
                <a:latin typeface="+mn-lt"/>
                <a:ea typeface="+mn-ea"/>
                <a:cs typeface="+mn-cs"/>
              </a:rPr>
              <a:t>Dates / échéance</a:t>
            </a:r>
          </a:p>
          <a:p>
            <a:endParaRPr lang="fr-FR" dirty="0"/>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9</a:t>
            </a:fld>
            <a:endParaRPr lang="fr-FR"/>
          </a:p>
        </p:txBody>
      </p:sp>
    </p:spTree>
    <p:extLst>
      <p:ext uri="{BB962C8B-B14F-4D97-AF65-F5344CB8AC3E}">
        <p14:creationId xmlns:p14="http://schemas.microsoft.com/office/powerpoint/2010/main" val="973973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10</a:t>
            </a:fld>
            <a:endParaRPr lang="fr-FR"/>
          </a:p>
        </p:txBody>
      </p:sp>
    </p:spTree>
    <p:extLst>
      <p:ext uri="{BB962C8B-B14F-4D97-AF65-F5344CB8AC3E}">
        <p14:creationId xmlns:p14="http://schemas.microsoft.com/office/powerpoint/2010/main" val="678122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Imaginez les tâches en cours comme des balles de jonglage. Plus les balles sont nombreuses, plus il est difficile de continuer de jongler... éventuellement, une balle... puis une deuxième (voire toutes les balles) peuvent tomber au sol.</a:t>
            </a:r>
            <a:br>
              <a:rPr lang="fr-FR" sz="1200" b="0" i="0" kern="1200" dirty="0">
                <a:solidFill>
                  <a:schemeClr val="tx1"/>
                </a:solidFill>
                <a:effectLst/>
                <a:latin typeface="+mn-lt"/>
                <a:ea typeface="+mn-ea"/>
                <a:cs typeface="+mn-cs"/>
              </a:rPr>
            </a:br>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Le travail non planifié engendre de nombreuses nouvelles tâches, des retards, une augmentation des coûts, la frustration de l'équipe.</a:t>
            </a:r>
          </a:p>
          <a:p>
            <a:endParaRPr lang="fr-FR" dirty="0"/>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11</a:t>
            </a:fld>
            <a:endParaRPr lang="fr-FR"/>
          </a:p>
        </p:txBody>
      </p:sp>
    </p:spTree>
    <p:extLst>
      <p:ext uri="{BB962C8B-B14F-4D97-AF65-F5344CB8AC3E}">
        <p14:creationId xmlns:p14="http://schemas.microsoft.com/office/powerpoint/2010/main" val="1598727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latin typeface="Arial" pitchFamily="34" charset="0"/>
                <a:cs typeface="Arial" pitchFamily="34" charset="0"/>
              </a:rPr>
              <a:t>Carte Kanban = signal visuel comprenant une tâche, il s’agit de l’élément sur lequel l’activité est à réaliser</a:t>
            </a:r>
          </a:p>
          <a:p>
            <a:endParaRPr lang="fr-FR" dirty="0">
              <a:latin typeface="Arial" pitchFamily="34" charset="0"/>
              <a:cs typeface="Arial" pitchFamily="34" charset="0"/>
            </a:endParaRPr>
          </a:p>
          <a:p>
            <a:r>
              <a:rPr lang="fr-FR" dirty="0">
                <a:latin typeface="Arial" pitchFamily="34" charset="0"/>
                <a:cs typeface="Arial" pitchFamily="34" charset="0"/>
              </a:rPr>
              <a:t>Tableau Kanban = représentation visuelle du Système Kanban</a:t>
            </a:r>
          </a:p>
          <a:p>
            <a:endParaRPr lang="fr-FR" dirty="0">
              <a:latin typeface="Arial" pitchFamily="34" charset="0"/>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latin typeface="Arial" pitchFamily="34" charset="0"/>
                <a:cs typeface="Arial" pitchFamily="34" charset="0"/>
              </a:rPr>
              <a:t>Système Kanban = l’ensemble</a:t>
            </a:r>
          </a:p>
          <a:p>
            <a:endParaRPr lang="fr-FR" dirty="0"/>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12</a:t>
            </a:fld>
            <a:endParaRPr lang="fr-FR"/>
          </a:p>
        </p:txBody>
      </p:sp>
    </p:spTree>
    <p:extLst>
      <p:ext uri="{BB962C8B-B14F-4D97-AF65-F5344CB8AC3E}">
        <p14:creationId xmlns:p14="http://schemas.microsoft.com/office/powerpoint/2010/main" val="1040397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fr-FR"/>
              <a:t>Modifiez le style du titre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Modifier le style des sous-titres du masque</a:t>
            </a:r>
            <a:endParaRPr lang="en-US" dirty="0"/>
          </a:p>
        </p:txBody>
      </p:sp>
      <p:sp>
        <p:nvSpPr>
          <p:cNvPr id="4" name="Date Placeholder 3"/>
          <p:cNvSpPr>
            <a:spLocks noGrp="1"/>
          </p:cNvSpPr>
          <p:nvPr>
            <p:ph type="dt" sz="half" idx="10"/>
          </p:nvPr>
        </p:nvSpPr>
        <p:spPr/>
        <p:txBody>
          <a:bodyPr/>
          <a:lstStyle/>
          <a:p>
            <a:fld id="{FD30667D-3FFD-49C1-BFE1-22C52A3BC47C}" type="datetimeFigureOut">
              <a:rPr lang="fr-FR" smtClean="0"/>
              <a:t>07/02/2024</a:t>
            </a:fld>
            <a:endParaRPr lang="fr-FR"/>
          </a:p>
        </p:txBody>
      </p:sp>
      <p:sp>
        <p:nvSpPr>
          <p:cNvPr id="5" name="Footer Placeholder 4"/>
          <p:cNvSpPr>
            <a:spLocks noGrp="1"/>
          </p:cNvSpPr>
          <p:nvPr>
            <p:ph type="ftr" sz="quarter" idx="11"/>
          </p:nvPr>
        </p:nvSpPr>
        <p:spPr/>
        <p:txBody>
          <a:bodyPr/>
          <a:lstStyle/>
          <a:p>
            <a:endParaRPr lang="fr-FR"/>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BE9D837A-2B27-4C50-BFEF-395B09D5A66A}" type="slidenum">
              <a:rPr lang="fr-FR" smtClean="0"/>
              <a:t>‹N°›</a:t>
            </a:fld>
            <a:endParaRPr lang="fr-FR"/>
          </a:p>
        </p:txBody>
      </p:sp>
    </p:spTree>
    <p:extLst>
      <p:ext uri="{BB962C8B-B14F-4D97-AF65-F5344CB8AC3E}">
        <p14:creationId xmlns:p14="http://schemas.microsoft.com/office/powerpoint/2010/main" val="4074182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fr-FR"/>
              <a:t>Modifiez le style du titre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FD30667D-3FFD-49C1-BFE1-22C52A3BC47C}" type="datetimeFigureOut">
              <a:rPr lang="fr-FR" smtClean="0"/>
              <a:t>07/02/2024</a:t>
            </a:fld>
            <a:endParaRPr lang="fr-FR"/>
          </a:p>
        </p:txBody>
      </p:sp>
      <p:sp>
        <p:nvSpPr>
          <p:cNvPr id="5" name="Footer Placeholder 4"/>
          <p:cNvSpPr>
            <a:spLocks noGrp="1"/>
          </p:cNvSpPr>
          <p:nvPr>
            <p:ph type="ftr" sz="quarter" idx="11"/>
          </p:nvPr>
        </p:nvSpPr>
        <p:spPr/>
        <p:txBody>
          <a:bodyPr/>
          <a:lstStyle/>
          <a:p>
            <a:endParaRPr lang="fr-F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E9D837A-2B27-4C50-BFEF-395B09D5A66A}" type="slidenum">
              <a:rPr lang="fr-FR" smtClean="0"/>
              <a:t>‹N°›</a:t>
            </a:fld>
            <a:endParaRPr lang="fr-FR"/>
          </a:p>
        </p:txBody>
      </p:sp>
    </p:spTree>
    <p:extLst>
      <p:ext uri="{BB962C8B-B14F-4D97-AF65-F5344CB8AC3E}">
        <p14:creationId xmlns:p14="http://schemas.microsoft.com/office/powerpoint/2010/main" val="561100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fr-FR"/>
              <a:t>Modifiez le style du titre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Modifier les styles du texte du masque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FD30667D-3FFD-49C1-BFE1-22C52A3BC47C}" type="datetimeFigureOut">
              <a:rPr lang="fr-FR" smtClean="0"/>
              <a:t>07/02/2024</a:t>
            </a:fld>
            <a:endParaRPr lang="fr-FR"/>
          </a:p>
        </p:txBody>
      </p:sp>
      <p:sp>
        <p:nvSpPr>
          <p:cNvPr id="5" name="Footer Placeholder 4"/>
          <p:cNvSpPr>
            <a:spLocks noGrp="1"/>
          </p:cNvSpPr>
          <p:nvPr>
            <p:ph type="ftr" sz="quarter" idx="11"/>
          </p:nvPr>
        </p:nvSpPr>
        <p:spPr/>
        <p:txBody>
          <a:bodyPr/>
          <a:lstStyle/>
          <a:p>
            <a:endParaRPr lang="fr-FR"/>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E9D837A-2B27-4C50-BFEF-395B09D5A66A}" type="slidenum">
              <a:rPr lang="fr-FR" smtClean="0"/>
              <a:t>‹N°›</a:t>
            </a:fld>
            <a:endParaRPr lang="fr-FR"/>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0979171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fr-FR"/>
              <a:t>Modifiez le style du titre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Modifier les styles du texte du masque</a:t>
            </a:r>
          </a:p>
        </p:txBody>
      </p:sp>
      <p:sp>
        <p:nvSpPr>
          <p:cNvPr id="5" name="Date Placeholder 4"/>
          <p:cNvSpPr>
            <a:spLocks noGrp="1"/>
          </p:cNvSpPr>
          <p:nvPr>
            <p:ph type="dt" sz="half" idx="10"/>
          </p:nvPr>
        </p:nvSpPr>
        <p:spPr/>
        <p:txBody>
          <a:bodyPr/>
          <a:lstStyle/>
          <a:p>
            <a:fld id="{FD30667D-3FFD-49C1-BFE1-22C52A3BC47C}" type="datetimeFigureOut">
              <a:rPr lang="fr-FR" smtClean="0"/>
              <a:t>07/02/2024</a:t>
            </a:fld>
            <a:endParaRPr lang="fr-FR"/>
          </a:p>
        </p:txBody>
      </p:sp>
      <p:sp>
        <p:nvSpPr>
          <p:cNvPr id="6" name="Footer Placeholder 5"/>
          <p:cNvSpPr>
            <a:spLocks noGrp="1"/>
          </p:cNvSpPr>
          <p:nvPr>
            <p:ph type="ftr" sz="quarter" idx="11"/>
          </p:nvPr>
        </p:nvSpPr>
        <p:spPr/>
        <p:txBody>
          <a:bodyPr/>
          <a:lstStyle/>
          <a:p>
            <a:endParaRPr lang="fr-F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E9D837A-2B27-4C50-BFEF-395B09D5A66A}" type="slidenum">
              <a:rPr lang="fr-FR" smtClean="0"/>
              <a:t>‹N°›</a:t>
            </a:fld>
            <a:endParaRPr lang="fr-FR"/>
          </a:p>
        </p:txBody>
      </p:sp>
    </p:spTree>
    <p:extLst>
      <p:ext uri="{BB962C8B-B14F-4D97-AF65-F5344CB8AC3E}">
        <p14:creationId xmlns:p14="http://schemas.microsoft.com/office/powerpoint/2010/main" val="24526048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fr-FR"/>
              <a:t>Modifiez le style du titre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Modifier les styles du texte du masque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Modifier les styles du texte du masque</a:t>
            </a:r>
          </a:p>
        </p:txBody>
      </p:sp>
      <p:sp>
        <p:nvSpPr>
          <p:cNvPr id="5" name="Date Placeholder 4"/>
          <p:cNvSpPr>
            <a:spLocks noGrp="1"/>
          </p:cNvSpPr>
          <p:nvPr>
            <p:ph type="dt" sz="half" idx="10"/>
          </p:nvPr>
        </p:nvSpPr>
        <p:spPr/>
        <p:txBody>
          <a:bodyPr/>
          <a:lstStyle/>
          <a:p>
            <a:fld id="{FD30667D-3FFD-49C1-BFE1-22C52A3BC47C}" type="datetimeFigureOut">
              <a:rPr lang="fr-FR" smtClean="0"/>
              <a:t>07/02/2024</a:t>
            </a:fld>
            <a:endParaRPr lang="fr-FR"/>
          </a:p>
        </p:txBody>
      </p:sp>
      <p:sp>
        <p:nvSpPr>
          <p:cNvPr id="6" name="Footer Placeholder 5"/>
          <p:cNvSpPr>
            <a:spLocks noGrp="1"/>
          </p:cNvSpPr>
          <p:nvPr>
            <p:ph type="ftr" sz="quarter" idx="11"/>
          </p:nvPr>
        </p:nvSpPr>
        <p:spPr/>
        <p:txBody>
          <a:bodyPr/>
          <a:lstStyle/>
          <a:p>
            <a:endParaRPr lang="fr-FR"/>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E9D837A-2B27-4C50-BFEF-395B09D5A66A}" type="slidenum">
              <a:rPr lang="fr-FR" smtClean="0"/>
              <a:t>‹N°›</a:t>
            </a:fld>
            <a:endParaRPr lang="fr-FR"/>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458226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fr-FR"/>
              <a:t>Modifiez le style du titre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Modifier les styles du texte du masque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Modifier les styles du texte du masque</a:t>
            </a:r>
          </a:p>
        </p:txBody>
      </p:sp>
      <p:sp>
        <p:nvSpPr>
          <p:cNvPr id="5" name="Date Placeholder 4"/>
          <p:cNvSpPr>
            <a:spLocks noGrp="1"/>
          </p:cNvSpPr>
          <p:nvPr>
            <p:ph type="dt" sz="half" idx="10"/>
          </p:nvPr>
        </p:nvSpPr>
        <p:spPr/>
        <p:txBody>
          <a:bodyPr/>
          <a:lstStyle/>
          <a:p>
            <a:fld id="{FD30667D-3FFD-49C1-BFE1-22C52A3BC47C}" type="datetimeFigureOut">
              <a:rPr lang="fr-FR" smtClean="0"/>
              <a:t>07/02/2024</a:t>
            </a:fld>
            <a:endParaRPr lang="fr-FR"/>
          </a:p>
        </p:txBody>
      </p:sp>
      <p:sp>
        <p:nvSpPr>
          <p:cNvPr id="6" name="Footer Placeholder 5"/>
          <p:cNvSpPr>
            <a:spLocks noGrp="1"/>
          </p:cNvSpPr>
          <p:nvPr>
            <p:ph type="ftr" sz="quarter" idx="11"/>
          </p:nvPr>
        </p:nvSpPr>
        <p:spPr/>
        <p:txBody>
          <a:bodyPr/>
          <a:lstStyle/>
          <a:p>
            <a:endParaRPr lang="fr-F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E9D837A-2B27-4C50-BFEF-395B09D5A66A}" type="slidenum">
              <a:rPr lang="fr-FR" smtClean="0"/>
              <a:t>‹N°›</a:t>
            </a:fld>
            <a:endParaRPr lang="fr-FR"/>
          </a:p>
        </p:txBody>
      </p:sp>
    </p:spTree>
    <p:extLst>
      <p:ext uri="{BB962C8B-B14F-4D97-AF65-F5344CB8AC3E}">
        <p14:creationId xmlns:p14="http://schemas.microsoft.com/office/powerpoint/2010/main" val="5761790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D30667D-3FFD-49C1-BFE1-22C52A3BC47C}" type="datetimeFigureOut">
              <a:rPr lang="fr-FR" smtClean="0"/>
              <a:t>07/02/2024</a:t>
            </a:fld>
            <a:endParaRPr lang="fr-FR"/>
          </a:p>
        </p:txBody>
      </p:sp>
      <p:sp>
        <p:nvSpPr>
          <p:cNvPr id="5" name="Footer Placeholder 4"/>
          <p:cNvSpPr>
            <a:spLocks noGrp="1"/>
          </p:cNvSpPr>
          <p:nvPr>
            <p:ph type="ftr" sz="quarter" idx="11"/>
          </p:nvPr>
        </p:nvSpPr>
        <p:spPr/>
        <p:txBody>
          <a:bodyPr/>
          <a:lstStyle/>
          <a:p>
            <a:endParaRPr lang="fr-F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E9D837A-2B27-4C50-BFEF-395B09D5A66A}" type="slidenum">
              <a:rPr lang="fr-FR" smtClean="0"/>
              <a:t>‹N°›</a:t>
            </a:fld>
            <a:endParaRPr lang="fr-FR"/>
          </a:p>
        </p:txBody>
      </p:sp>
    </p:spTree>
    <p:extLst>
      <p:ext uri="{BB962C8B-B14F-4D97-AF65-F5344CB8AC3E}">
        <p14:creationId xmlns:p14="http://schemas.microsoft.com/office/powerpoint/2010/main" val="11910689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D30667D-3FFD-49C1-BFE1-22C52A3BC47C}" type="datetimeFigureOut">
              <a:rPr lang="fr-FR" smtClean="0"/>
              <a:t>07/02/2024</a:t>
            </a:fld>
            <a:endParaRPr lang="fr-FR"/>
          </a:p>
        </p:txBody>
      </p:sp>
      <p:sp>
        <p:nvSpPr>
          <p:cNvPr id="5" name="Footer Placeholder 4"/>
          <p:cNvSpPr>
            <a:spLocks noGrp="1"/>
          </p:cNvSpPr>
          <p:nvPr>
            <p:ph type="ftr" sz="quarter" idx="11"/>
          </p:nvPr>
        </p:nvSpPr>
        <p:spPr/>
        <p:txBody>
          <a:bodyPr/>
          <a:lstStyle/>
          <a:p>
            <a:endParaRPr lang="fr-F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E9D837A-2B27-4C50-BFEF-395B09D5A66A}" type="slidenum">
              <a:rPr lang="fr-FR" smtClean="0"/>
              <a:t>‹N°›</a:t>
            </a:fld>
            <a:endParaRPr lang="fr-FR"/>
          </a:p>
        </p:txBody>
      </p:sp>
    </p:spTree>
    <p:extLst>
      <p:ext uri="{BB962C8B-B14F-4D97-AF65-F5344CB8AC3E}">
        <p14:creationId xmlns:p14="http://schemas.microsoft.com/office/powerpoint/2010/main" val="2122536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fr-FR"/>
              <a:t>Modifiez le style du titre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D30667D-3FFD-49C1-BFE1-22C52A3BC47C}" type="datetimeFigureOut">
              <a:rPr lang="fr-FR" smtClean="0"/>
              <a:t>07/02/2024</a:t>
            </a:fld>
            <a:endParaRPr lang="fr-FR"/>
          </a:p>
        </p:txBody>
      </p:sp>
      <p:sp>
        <p:nvSpPr>
          <p:cNvPr id="5" name="Footer Placeholder 4"/>
          <p:cNvSpPr>
            <a:spLocks noGrp="1"/>
          </p:cNvSpPr>
          <p:nvPr>
            <p:ph type="ftr" sz="quarter" idx="11"/>
          </p:nvPr>
        </p:nvSpPr>
        <p:spPr/>
        <p:txBody>
          <a:bodyPr/>
          <a:lstStyle/>
          <a:p>
            <a:endParaRPr lang="fr-F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E9D837A-2B27-4C50-BFEF-395B09D5A66A}" type="slidenum">
              <a:rPr lang="fr-FR" smtClean="0"/>
              <a:t>‹N°›</a:t>
            </a:fld>
            <a:endParaRPr lang="fr-FR"/>
          </a:p>
        </p:txBody>
      </p:sp>
    </p:spTree>
    <p:extLst>
      <p:ext uri="{BB962C8B-B14F-4D97-AF65-F5344CB8AC3E}">
        <p14:creationId xmlns:p14="http://schemas.microsoft.com/office/powerpoint/2010/main" val="3320570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FD30667D-3FFD-49C1-BFE1-22C52A3BC47C}" type="datetimeFigureOut">
              <a:rPr lang="fr-FR" smtClean="0"/>
              <a:t>07/02/2024</a:t>
            </a:fld>
            <a:endParaRPr lang="fr-FR"/>
          </a:p>
        </p:txBody>
      </p:sp>
      <p:sp>
        <p:nvSpPr>
          <p:cNvPr id="5" name="Footer Placeholder 4"/>
          <p:cNvSpPr>
            <a:spLocks noGrp="1"/>
          </p:cNvSpPr>
          <p:nvPr>
            <p:ph type="ftr" sz="quarter" idx="11"/>
          </p:nvPr>
        </p:nvSpPr>
        <p:spPr/>
        <p:txBody>
          <a:bodyPr/>
          <a:lstStyle/>
          <a:p>
            <a:endParaRPr lang="fr-F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E9D837A-2B27-4C50-BFEF-395B09D5A66A}" type="slidenum">
              <a:rPr lang="fr-FR" smtClean="0"/>
              <a:t>‹N°›</a:t>
            </a:fld>
            <a:endParaRPr lang="fr-FR"/>
          </a:p>
        </p:txBody>
      </p:sp>
    </p:spTree>
    <p:extLst>
      <p:ext uri="{BB962C8B-B14F-4D97-AF65-F5344CB8AC3E}">
        <p14:creationId xmlns:p14="http://schemas.microsoft.com/office/powerpoint/2010/main" val="1714699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FD30667D-3FFD-49C1-BFE1-22C52A3BC47C}" type="datetimeFigureOut">
              <a:rPr lang="fr-FR" smtClean="0"/>
              <a:t>07/02/2024</a:t>
            </a:fld>
            <a:endParaRPr lang="fr-FR"/>
          </a:p>
        </p:txBody>
      </p:sp>
      <p:sp>
        <p:nvSpPr>
          <p:cNvPr id="6" name="Footer Placeholder 5"/>
          <p:cNvSpPr>
            <a:spLocks noGrp="1"/>
          </p:cNvSpPr>
          <p:nvPr>
            <p:ph type="ftr" sz="quarter" idx="11"/>
          </p:nvPr>
        </p:nvSpPr>
        <p:spPr/>
        <p:txBody>
          <a:bodyPr/>
          <a:lstStyle/>
          <a:p>
            <a:endParaRPr lang="fr-FR"/>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BE9D837A-2B27-4C50-BFEF-395B09D5A66A}" type="slidenum">
              <a:rPr lang="fr-FR" smtClean="0"/>
              <a:t>‹N°›</a:t>
            </a:fld>
            <a:endParaRPr lang="fr-FR"/>
          </a:p>
        </p:txBody>
      </p:sp>
    </p:spTree>
    <p:extLst>
      <p:ext uri="{BB962C8B-B14F-4D97-AF65-F5344CB8AC3E}">
        <p14:creationId xmlns:p14="http://schemas.microsoft.com/office/powerpoint/2010/main" val="3231660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FD30667D-3FFD-49C1-BFE1-22C52A3BC47C}" type="datetimeFigureOut">
              <a:rPr lang="fr-FR" smtClean="0"/>
              <a:t>07/02/2024</a:t>
            </a:fld>
            <a:endParaRPr lang="fr-FR"/>
          </a:p>
        </p:txBody>
      </p:sp>
      <p:sp>
        <p:nvSpPr>
          <p:cNvPr id="8" name="Footer Placeholder 7"/>
          <p:cNvSpPr>
            <a:spLocks noGrp="1"/>
          </p:cNvSpPr>
          <p:nvPr>
            <p:ph type="ftr" sz="quarter" idx="11"/>
          </p:nvPr>
        </p:nvSpPr>
        <p:spPr/>
        <p:txBody>
          <a:bodyPr/>
          <a:lstStyle/>
          <a:p>
            <a:endParaRPr lang="fr-FR"/>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BE9D837A-2B27-4C50-BFEF-395B09D5A66A}" type="slidenum">
              <a:rPr lang="fr-FR" smtClean="0"/>
              <a:t>‹N°›</a:t>
            </a:fld>
            <a:endParaRPr lang="fr-FR"/>
          </a:p>
        </p:txBody>
      </p:sp>
    </p:spTree>
    <p:extLst>
      <p:ext uri="{BB962C8B-B14F-4D97-AF65-F5344CB8AC3E}">
        <p14:creationId xmlns:p14="http://schemas.microsoft.com/office/powerpoint/2010/main" val="3594632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FD30667D-3FFD-49C1-BFE1-22C52A3BC47C}" type="datetimeFigureOut">
              <a:rPr lang="fr-FR" smtClean="0"/>
              <a:t>07/02/2024</a:t>
            </a:fld>
            <a:endParaRPr lang="fr-FR"/>
          </a:p>
        </p:txBody>
      </p:sp>
      <p:sp>
        <p:nvSpPr>
          <p:cNvPr id="4" name="Footer Placeholder 3"/>
          <p:cNvSpPr>
            <a:spLocks noGrp="1"/>
          </p:cNvSpPr>
          <p:nvPr>
            <p:ph type="ftr" sz="quarter" idx="11"/>
          </p:nvPr>
        </p:nvSpPr>
        <p:spPr/>
        <p:txBody>
          <a:bodyPr/>
          <a:lstStyle/>
          <a:p>
            <a:endParaRPr lang="fr-FR"/>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BE9D837A-2B27-4C50-BFEF-395B09D5A66A}" type="slidenum">
              <a:rPr lang="fr-FR" smtClean="0"/>
              <a:t>‹N°›</a:t>
            </a:fld>
            <a:endParaRPr lang="fr-FR"/>
          </a:p>
        </p:txBody>
      </p:sp>
    </p:spTree>
    <p:extLst>
      <p:ext uri="{BB962C8B-B14F-4D97-AF65-F5344CB8AC3E}">
        <p14:creationId xmlns:p14="http://schemas.microsoft.com/office/powerpoint/2010/main" val="4211048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30667D-3FFD-49C1-BFE1-22C52A3BC47C}" type="datetimeFigureOut">
              <a:rPr lang="fr-FR" smtClean="0"/>
              <a:t>07/02/2024</a:t>
            </a:fld>
            <a:endParaRPr lang="fr-FR"/>
          </a:p>
        </p:txBody>
      </p:sp>
      <p:sp>
        <p:nvSpPr>
          <p:cNvPr id="3" name="Footer Placeholder 2"/>
          <p:cNvSpPr>
            <a:spLocks noGrp="1"/>
          </p:cNvSpPr>
          <p:nvPr>
            <p:ph type="ftr" sz="quarter" idx="11"/>
          </p:nvPr>
        </p:nvSpPr>
        <p:spPr/>
        <p:txBody>
          <a:bodyPr/>
          <a:lstStyle/>
          <a:p>
            <a:endParaRPr lang="fr-FR"/>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BE9D837A-2B27-4C50-BFEF-395B09D5A66A}" type="slidenum">
              <a:rPr lang="fr-FR" smtClean="0"/>
              <a:t>‹N°›</a:t>
            </a:fld>
            <a:endParaRPr lang="fr-FR"/>
          </a:p>
        </p:txBody>
      </p:sp>
    </p:spTree>
    <p:extLst>
      <p:ext uri="{BB962C8B-B14F-4D97-AF65-F5344CB8AC3E}">
        <p14:creationId xmlns:p14="http://schemas.microsoft.com/office/powerpoint/2010/main" val="301369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fr-FR"/>
              <a:t>Modifiez le style du titre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FD30667D-3FFD-49C1-BFE1-22C52A3BC47C}" type="datetimeFigureOut">
              <a:rPr lang="fr-FR" smtClean="0"/>
              <a:t>07/02/2024</a:t>
            </a:fld>
            <a:endParaRPr lang="fr-FR"/>
          </a:p>
        </p:txBody>
      </p:sp>
      <p:sp>
        <p:nvSpPr>
          <p:cNvPr id="6" name="Footer Placeholder 5"/>
          <p:cNvSpPr>
            <a:spLocks noGrp="1"/>
          </p:cNvSpPr>
          <p:nvPr>
            <p:ph type="ftr" sz="quarter" idx="11"/>
          </p:nvPr>
        </p:nvSpPr>
        <p:spPr/>
        <p:txBody>
          <a:bodyPr/>
          <a:lstStyle/>
          <a:p>
            <a:endParaRPr lang="fr-FR"/>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BE9D837A-2B27-4C50-BFEF-395B09D5A66A}" type="slidenum">
              <a:rPr lang="fr-FR" smtClean="0"/>
              <a:t>‹N°›</a:t>
            </a:fld>
            <a:endParaRPr lang="fr-FR"/>
          </a:p>
        </p:txBody>
      </p:sp>
    </p:spTree>
    <p:extLst>
      <p:ext uri="{BB962C8B-B14F-4D97-AF65-F5344CB8AC3E}">
        <p14:creationId xmlns:p14="http://schemas.microsoft.com/office/powerpoint/2010/main" val="892460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FD30667D-3FFD-49C1-BFE1-22C52A3BC47C}" type="datetimeFigureOut">
              <a:rPr lang="fr-FR" smtClean="0"/>
              <a:t>07/02/2024</a:t>
            </a:fld>
            <a:endParaRPr lang="fr-FR"/>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E9D837A-2B27-4C50-BFEF-395B09D5A66A}" type="slidenum">
              <a:rPr lang="fr-FR" smtClean="0"/>
              <a:t>‹N°›</a:t>
            </a:fld>
            <a:endParaRPr lang="fr-FR"/>
          </a:p>
        </p:txBody>
      </p:sp>
    </p:spTree>
    <p:extLst>
      <p:ext uri="{BB962C8B-B14F-4D97-AF65-F5344CB8AC3E}">
        <p14:creationId xmlns:p14="http://schemas.microsoft.com/office/powerpoint/2010/main" val="1204639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FD30667D-3FFD-49C1-BFE1-22C52A3BC47C}" type="datetimeFigureOut">
              <a:rPr lang="fr-FR" smtClean="0"/>
              <a:t>07/02/2024</a:t>
            </a:fld>
            <a:endParaRPr lang="fr-FR"/>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fr-FR"/>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BE9D837A-2B27-4C50-BFEF-395B09D5A66A}" type="slidenum">
              <a:rPr lang="fr-FR" smtClean="0"/>
              <a:t>‹N°›</a:t>
            </a:fld>
            <a:endParaRPr lang="fr-FR"/>
          </a:p>
        </p:txBody>
      </p:sp>
      <p:sp>
        <p:nvSpPr>
          <p:cNvPr id="9" name="ZoneTexte 8">
            <a:extLst>
              <a:ext uri="{FF2B5EF4-FFF2-40B4-BE49-F238E27FC236}">
                <a16:creationId xmlns:a16="http://schemas.microsoft.com/office/drawing/2014/main" id="{A0FF3673-EBCB-F75D-663E-5AE7DB6CBCE3}"/>
              </a:ext>
            </a:extLst>
          </p:cNvPr>
          <p:cNvSpPr txBox="1"/>
          <p:nvPr userDrawn="1">
            <p:extLst>
              <p:ext uri="{1162E1C5-73C7-4A58-AE30-91384D911F3F}">
                <p184:classification xmlns:p184="http://schemas.microsoft.com/office/powerpoint/2018/4/main" val="ftr"/>
              </p:ext>
            </p:extLst>
          </p:nvPr>
        </p:nvSpPr>
        <p:spPr>
          <a:xfrm>
            <a:off x="11877675" y="6672580"/>
            <a:ext cx="273050" cy="121920"/>
          </a:xfrm>
          <a:prstGeom prst="rect">
            <a:avLst/>
          </a:prstGeom>
        </p:spPr>
        <p:txBody>
          <a:bodyPr horzOverflow="overflow" lIns="0" tIns="0" rIns="0" bIns="0">
            <a:spAutoFit/>
          </a:bodyPr>
          <a:lstStyle/>
          <a:p>
            <a:pPr algn="l"/>
            <a:r>
              <a:rPr lang="fr-FR" sz="800">
                <a:solidFill>
                  <a:srgbClr val="000000"/>
                </a:solidFill>
                <a:latin typeface="Calibri" panose="020F0502020204030204" pitchFamily="34" charset="0"/>
                <a:cs typeface="Calibri" panose="020F0502020204030204" pitchFamily="34" charset="0"/>
              </a:rPr>
              <a:t>Public</a:t>
            </a:r>
          </a:p>
        </p:txBody>
      </p:sp>
    </p:spTree>
    <p:extLst>
      <p:ext uri="{BB962C8B-B14F-4D97-AF65-F5344CB8AC3E}">
        <p14:creationId xmlns:p14="http://schemas.microsoft.com/office/powerpoint/2010/main" val="3264427445"/>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5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fontScale="90000"/>
          </a:bodyPr>
          <a:lstStyle/>
          <a:p>
            <a:r>
              <a:rPr lang="fr-FR" dirty="0"/>
              <a:t>Méthodes agiles de gestion et amorçage de projet</a:t>
            </a:r>
          </a:p>
        </p:txBody>
      </p:sp>
      <p:sp>
        <p:nvSpPr>
          <p:cNvPr id="6" name="Sous-titre 2">
            <a:extLst>
              <a:ext uri="{FF2B5EF4-FFF2-40B4-BE49-F238E27FC236}">
                <a16:creationId xmlns:a16="http://schemas.microsoft.com/office/drawing/2014/main" id="{E638D5B1-B127-A1B6-456D-C462AFDB87A4}"/>
              </a:ext>
            </a:extLst>
          </p:cNvPr>
          <p:cNvSpPr>
            <a:spLocks noGrp="1"/>
          </p:cNvSpPr>
          <p:nvPr>
            <p:ph type="subTitle" idx="1"/>
          </p:nvPr>
        </p:nvSpPr>
        <p:spPr>
          <a:xfrm>
            <a:off x="2589213" y="4777379"/>
            <a:ext cx="8915399" cy="1126283"/>
          </a:xfrm>
        </p:spPr>
        <p:txBody>
          <a:bodyPr>
            <a:normAutofit fontScale="70000" lnSpcReduction="20000"/>
          </a:bodyPr>
          <a:lstStyle/>
          <a:p>
            <a:endParaRPr lang="fr-FR" dirty="0"/>
          </a:p>
          <a:p>
            <a:endParaRPr lang="fr-FR" dirty="0"/>
          </a:p>
          <a:p>
            <a:pPr algn="r"/>
            <a:r>
              <a:rPr lang="fr-FR" dirty="0"/>
              <a:t>Sandrine ZUK - 2021</a:t>
            </a:r>
          </a:p>
          <a:p>
            <a:pPr algn="r"/>
            <a:r>
              <a:rPr lang="fr-FR" dirty="0"/>
              <a:t>Relecture </a:t>
            </a:r>
            <a:r>
              <a:rPr lang="fr-FR" dirty="0" err="1"/>
              <a:t>K.Kueny</a:t>
            </a:r>
            <a:r>
              <a:rPr lang="fr-FR" dirty="0"/>
              <a:t> 2024</a:t>
            </a:r>
          </a:p>
        </p:txBody>
      </p:sp>
    </p:spTree>
    <p:extLst>
      <p:ext uri="{BB962C8B-B14F-4D97-AF65-F5344CB8AC3E}">
        <p14:creationId xmlns:p14="http://schemas.microsoft.com/office/powerpoint/2010/main" val="3775776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Quelles tâches afficher ?</a:t>
            </a:r>
          </a:p>
        </p:txBody>
      </p:sp>
      <p:sp>
        <p:nvSpPr>
          <p:cNvPr id="3" name="Espace réservé du contenu 2"/>
          <p:cNvSpPr>
            <a:spLocks noGrp="1"/>
          </p:cNvSpPr>
          <p:nvPr>
            <p:ph idx="1"/>
          </p:nvPr>
        </p:nvSpPr>
        <p:spPr/>
        <p:txBody>
          <a:bodyPr>
            <a:normAutofit/>
          </a:bodyPr>
          <a:lstStyle/>
          <a:p>
            <a:r>
              <a:rPr lang="fr-FR" b="1" dirty="0"/>
              <a:t>Voici quelques questions d'aide pour structurer votre tableau kanban.</a:t>
            </a:r>
          </a:p>
          <a:p>
            <a:pPr lvl="1"/>
            <a:r>
              <a:rPr lang="fr-FR" i="1" dirty="0"/>
              <a:t>Quelles sont les demandes qui circulent autour de mon poste de travail? </a:t>
            </a:r>
            <a:endParaRPr lang="fr-FR" dirty="0"/>
          </a:p>
          <a:p>
            <a:pPr lvl="1"/>
            <a:r>
              <a:rPr lang="fr-FR" i="1" dirty="0"/>
              <a:t>Qu'est-ce qui peuple ma boîte de réception et ma fenêtre de chat?</a:t>
            </a:r>
            <a:endParaRPr lang="fr-FR" dirty="0"/>
          </a:p>
          <a:p>
            <a:pPr lvl="1"/>
            <a:r>
              <a:rPr lang="fr-FR" i="1" dirty="0"/>
              <a:t>Quelles sont mes / nos priorités?</a:t>
            </a:r>
            <a:endParaRPr lang="fr-FR" dirty="0"/>
          </a:p>
          <a:p>
            <a:pPr lvl="1"/>
            <a:r>
              <a:rPr lang="fr-FR" i="1" dirty="0"/>
              <a:t>Quelle est la nature du travail pour lequel je suis payé?</a:t>
            </a:r>
          </a:p>
          <a:p>
            <a:pPr lvl="1"/>
            <a:endParaRPr lang="fr-FR" i="1" dirty="0"/>
          </a:p>
          <a:p>
            <a:r>
              <a:rPr lang="fr-FR" dirty="0"/>
              <a:t>Il est également important d'inscrire les obstacles, les interruptions et les points de douleur.</a:t>
            </a:r>
          </a:p>
          <a:p>
            <a:pPr lvl="1"/>
            <a:endParaRPr lang="fr-FR" dirty="0"/>
          </a:p>
          <a:p>
            <a:pPr marL="457200" lvl="1" indent="0">
              <a:buNone/>
            </a:pPr>
            <a:endParaRPr lang="fr-FR" dirty="0">
              <a:solidFill>
                <a:schemeClr val="tx1"/>
              </a:solidFill>
            </a:endParaRPr>
          </a:p>
          <a:p>
            <a:endParaRPr lang="fr-FR" dirty="0"/>
          </a:p>
        </p:txBody>
      </p:sp>
      <p:pic>
        <p:nvPicPr>
          <p:cNvPr id="4" name="Image 3"/>
          <p:cNvPicPr>
            <a:picLocks noChangeAspect="1"/>
          </p:cNvPicPr>
          <p:nvPr/>
        </p:nvPicPr>
        <p:blipFill>
          <a:blip r:embed="rId3"/>
          <a:stretch>
            <a:fillRect/>
          </a:stretch>
        </p:blipFill>
        <p:spPr>
          <a:xfrm>
            <a:off x="9845521" y="268070"/>
            <a:ext cx="1659091" cy="1522617"/>
          </a:xfrm>
          <a:prstGeom prst="rect">
            <a:avLst/>
          </a:prstGeom>
        </p:spPr>
      </p:pic>
      <p:sp>
        <p:nvSpPr>
          <p:cNvPr id="5" name="Croix 4"/>
          <p:cNvSpPr/>
          <p:nvPr/>
        </p:nvSpPr>
        <p:spPr>
          <a:xfrm rot="2592782">
            <a:off x="10157715" y="346899"/>
            <a:ext cx="1683329" cy="1691819"/>
          </a:xfrm>
          <a:prstGeom prst="plus">
            <a:avLst>
              <a:gd name="adj" fmla="val 4783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2857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Mais pourquoi pas plusieurs tâches ?</a:t>
            </a:r>
          </a:p>
        </p:txBody>
      </p:sp>
      <p:pic>
        <p:nvPicPr>
          <p:cNvPr id="4" name="Image 3"/>
          <p:cNvPicPr>
            <a:picLocks noChangeAspect="1"/>
          </p:cNvPicPr>
          <p:nvPr/>
        </p:nvPicPr>
        <p:blipFill>
          <a:blip r:embed="rId3"/>
          <a:stretch>
            <a:fillRect/>
          </a:stretch>
        </p:blipFill>
        <p:spPr>
          <a:xfrm>
            <a:off x="4314708" y="1519662"/>
            <a:ext cx="5468119" cy="4632412"/>
          </a:xfrm>
          <a:prstGeom prst="rect">
            <a:avLst/>
          </a:prstGeom>
        </p:spPr>
      </p:pic>
      <p:sp>
        <p:nvSpPr>
          <p:cNvPr id="5" name="Rectangle 4"/>
          <p:cNvSpPr/>
          <p:nvPr/>
        </p:nvSpPr>
        <p:spPr>
          <a:xfrm>
            <a:off x="1165123" y="1519662"/>
            <a:ext cx="10835148" cy="369332"/>
          </a:xfrm>
          <a:prstGeom prst="rect">
            <a:avLst/>
          </a:prstGeom>
        </p:spPr>
        <p:txBody>
          <a:bodyPr wrap="square">
            <a:spAutoFit/>
          </a:bodyPr>
          <a:lstStyle/>
          <a:p>
            <a:r>
              <a:rPr lang="fr-FR" b="1">
                <a:solidFill>
                  <a:schemeClr val="accent6"/>
                </a:solidFill>
              </a:rPr>
              <a:t>Le multitasking est une opportunité de merder plusieurs choses en même temps - Steve Uzzell</a:t>
            </a:r>
            <a:endParaRPr lang="fr-FR" b="1" dirty="0">
              <a:solidFill>
                <a:schemeClr val="accent6"/>
              </a:solidFill>
            </a:endParaRPr>
          </a:p>
        </p:txBody>
      </p:sp>
      <p:sp>
        <p:nvSpPr>
          <p:cNvPr id="6" name="Rectangle 5"/>
          <p:cNvSpPr/>
          <p:nvPr/>
        </p:nvSpPr>
        <p:spPr>
          <a:xfrm>
            <a:off x="2029445" y="6356243"/>
            <a:ext cx="8874545" cy="369332"/>
          </a:xfrm>
          <a:prstGeom prst="rect">
            <a:avLst/>
          </a:prstGeom>
        </p:spPr>
        <p:txBody>
          <a:bodyPr wrap="none">
            <a:spAutoFit/>
          </a:bodyPr>
          <a:lstStyle/>
          <a:p>
            <a:r>
              <a:rPr lang="fr-FR" b="1" dirty="0">
                <a:solidFill>
                  <a:schemeClr val="accent6"/>
                </a:solidFill>
              </a:rPr>
              <a:t>Ne laissez jamais quelque chose d'important devenir urgent - </a:t>
            </a:r>
            <a:r>
              <a:rPr lang="fr-FR" b="1" dirty="0" err="1">
                <a:solidFill>
                  <a:schemeClr val="accent6"/>
                </a:solidFill>
              </a:rPr>
              <a:t>Eliyadu</a:t>
            </a:r>
            <a:r>
              <a:rPr lang="fr-FR" b="1" dirty="0">
                <a:solidFill>
                  <a:schemeClr val="accent6"/>
                </a:solidFill>
              </a:rPr>
              <a:t> </a:t>
            </a:r>
            <a:r>
              <a:rPr lang="fr-FR" b="1" dirty="0" err="1">
                <a:solidFill>
                  <a:schemeClr val="accent6"/>
                </a:solidFill>
              </a:rPr>
              <a:t>Goldratt</a:t>
            </a:r>
            <a:endParaRPr lang="fr-FR" b="1" dirty="0">
              <a:solidFill>
                <a:schemeClr val="accent6"/>
              </a:solidFill>
            </a:endParaRPr>
          </a:p>
        </p:txBody>
      </p:sp>
    </p:spTree>
    <p:extLst>
      <p:ext uri="{BB962C8B-B14F-4D97-AF65-F5344CB8AC3E}">
        <p14:creationId xmlns:p14="http://schemas.microsoft.com/office/powerpoint/2010/main" val="343528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Tableau Kanban</a:t>
            </a:r>
          </a:p>
        </p:txBody>
      </p:sp>
      <p:pic>
        <p:nvPicPr>
          <p:cNvPr id="4" name="Picture 2" descr="ScrumBan.jpg (551Ã3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5952" y="2348089"/>
            <a:ext cx="6126620" cy="356923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p:cNvSpPr txBox="1"/>
          <p:nvPr/>
        </p:nvSpPr>
        <p:spPr>
          <a:xfrm>
            <a:off x="2475492" y="2348089"/>
            <a:ext cx="1760418" cy="369332"/>
          </a:xfrm>
          <a:prstGeom prst="rect">
            <a:avLst/>
          </a:prstGeom>
        </p:spPr>
        <p:txBody>
          <a:bodyPr wrap="none">
            <a:spAutoFit/>
          </a:bodyPr>
          <a:lstStyle>
            <a:defPPr>
              <a:defRPr lang="fr-FR"/>
            </a:defPPr>
            <a:lvl1pPr>
              <a:defRPr>
                <a:solidFill>
                  <a:schemeClr val="accent1"/>
                </a:solidFill>
                <a:latin typeface="Arial" pitchFamily="34" charset="0"/>
                <a:cs typeface="Arial" pitchFamily="34" charset="0"/>
              </a:defRPr>
            </a:lvl1pPr>
          </a:lstStyle>
          <a:p>
            <a:r>
              <a:rPr lang="fr-FR" dirty="0">
                <a:latin typeface="+mn-lt"/>
              </a:rPr>
              <a:t>Carte kanban</a:t>
            </a:r>
          </a:p>
        </p:txBody>
      </p:sp>
      <p:cxnSp>
        <p:nvCxnSpPr>
          <p:cNvPr id="6" name="Connecteur droit avec flèche 5"/>
          <p:cNvCxnSpPr>
            <a:stCxn id="5" idx="2"/>
          </p:cNvCxnSpPr>
          <p:nvPr/>
        </p:nvCxnSpPr>
        <p:spPr>
          <a:xfrm>
            <a:off x="3355701" y="2717421"/>
            <a:ext cx="1070472" cy="48293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7" name="Rectangle 6"/>
          <p:cNvSpPr/>
          <p:nvPr/>
        </p:nvSpPr>
        <p:spPr>
          <a:xfrm>
            <a:off x="6616858" y="6175742"/>
            <a:ext cx="2109873" cy="369332"/>
          </a:xfrm>
          <a:prstGeom prst="rect">
            <a:avLst/>
          </a:prstGeom>
        </p:spPr>
        <p:txBody>
          <a:bodyPr wrap="none">
            <a:spAutoFit/>
          </a:bodyPr>
          <a:lstStyle/>
          <a:p>
            <a:r>
              <a:rPr lang="fr-FR" dirty="0">
                <a:solidFill>
                  <a:schemeClr val="accent1"/>
                </a:solidFill>
                <a:cs typeface="Arial" pitchFamily="34" charset="0"/>
              </a:rPr>
              <a:t>Tableau Kanban </a:t>
            </a:r>
          </a:p>
        </p:txBody>
      </p:sp>
    </p:spTree>
    <p:extLst>
      <p:ext uri="{BB962C8B-B14F-4D97-AF65-F5344CB8AC3E}">
        <p14:creationId xmlns:p14="http://schemas.microsoft.com/office/powerpoint/2010/main" val="3124198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Tableau Kanban</a:t>
            </a:r>
          </a:p>
        </p:txBody>
      </p:sp>
      <p:pic>
        <p:nvPicPr>
          <p:cNvPr id="4" name="Picture 2" descr="ScrumBan.jpg (551Ã3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5952" y="2348089"/>
            <a:ext cx="6126620" cy="3569230"/>
          </a:xfrm>
          <a:prstGeom prst="rect">
            <a:avLst/>
          </a:prstGeom>
          <a:noFill/>
          <a:extLst>
            <a:ext uri="{909E8E84-426E-40DD-AFC4-6F175D3DCCD1}">
              <a14:hiddenFill xmlns:a14="http://schemas.microsoft.com/office/drawing/2010/main">
                <a:solidFill>
                  <a:srgbClr val="FFFFFF"/>
                </a:solidFill>
              </a14:hiddenFill>
            </a:ext>
          </a:extLst>
        </p:spPr>
      </p:pic>
      <p:sp>
        <p:nvSpPr>
          <p:cNvPr id="8" name="Ellipse 7"/>
          <p:cNvSpPr/>
          <p:nvPr/>
        </p:nvSpPr>
        <p:spPr>
          <a:xfrm>
            <a:off x="4875538" y="2534836"/>
            <a:ext cx="4717143" cy="3264579"/>
          </a:xfrm>
          <a:prstGeom prst="ellipse">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fr-FR"/>
          </a:p>
        </p:txBody>
      </p:sp>
      <p:sp>
        <p:nvSpPr>
          <p:cNvPr id="9" name="Rectangle 8"/>
          <p:cNvSpPr/>
          <p:nvPr/>
        </p:nvSpPr>
        <p:spPr>
          <a:xfrm>
            <a:off x="5892395" y="5924314"/>
            <a:ext cx="2730235" cy="369332"/>
          </a:xfrm>
          <a:prstGeom prst="rect">
            <a:avLst/>
          </a:prstGeom>
        </p:spPr>
        <p:txBody>
          <a:bodyPr wrap="none">
            <a:spAutoFit/>
          </a:bodyPr>
          <a:lstStyle/>
          <a:p>
            <a:r>
              <a:rPr lang="fr-FR" dirty="0">
                <a:solidFill>
                  <a:schemeClr val="accent1"/>
                </a:solidFill>
                <a:cs typeface="Arial" pitchFamily="34" charset="0"/>
              </a:rPr>
              <a:t>WIP = </a:t>
            </a:r>
            <a:r>
              <a:rPr lang="fr-FR" dirty="0" err="1">
                <a:solidFill>
                  <a:schemeClr val="accent1"/>
                </a:solidFill>
                <a:cs typeface="Arial" pitchFamily="34" charset="0"/>
              </a:rPr>
              <a:t>Work</a:t>
            </a:r>
            <a:r>
              <a:rPr lang="fr-FR" dirty="0">
                <a:solidFill>
                  <a:schemeClr val="accent1"/>
                </a:solidFill>
                <a:cs typeface="Arial" pitchFamily="34" charset="0"/>
              </a:rPr>
              <a:t> in </a:t>
            </a:r>
            <a:r>
              <a:rPr lang="fr-FR" dirty="0" err="1">
                <a:solidFill>
                  <a:schemeClr val="accent1"/>
                </a:solidFill>
                <a:cs typeface="Arial" pitchFamily="34" charset="0"/>
              </a:rPr>
              <a:t>progress</a:t>
            </a:r>
            <a:r>
              <a:rPr lang="fr-FR" dirty="0">
                <a:solidFill>
                  <a:schemeClr val="accent1"/>
                </a:solidFill>
                <a:cs typeface="Arial" pitchFamily="34" charset="0"/>
              </a:rPr>
              <a:t> </a:t>
            </a:r>
            <a:endParaRPr lang="fr-FR" dirty="0">
              <a:solidFill>
                <a:schemeClr val="accent1"/>
              </a:solidFill>
            </a:endParaRPr>
          </a:p>
        </p:txBody>
      </p:sp>
    </p:spTree>
    <p:extLst>
      <p:ext uri="{BB962C8B-B14F-4D97-AF65-F5344CB8AC3E}">
        <p14:creationId xmlns:p14="http://schemas.microsoft.com/office/powerpoint/2010/main" val="1944505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Tableau Kanban</a:t>
            </a:r>
          </a:p>
        </p:txBody>
      </p:sp>
      <p:pic>
        <p:nvPicPr>
          <p:cNvPr id="4" name="Picture 2" descr="ScrumBan.jpg (551Ã3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5952" y="2348089"/>
            <a:ext cx="6126620" cy="356923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5366266" y="6360408"/>
            <a:ext cx="1124026" cy="369332"/>
          </a:xfrm>
          <a:prstGeom prst="rect">
            <a:avLst/>
          </a:prstGeom>
        </p:spPr>
        <p:txBody>
          <a:bodyPr wrap="none">
            <a:spAutoFit/>
          </a:bodyPr>
          <a:lstStyle/>
          <a:p>
            <a:r>
              <a:rPr lang="fr-FR" dirty="0">
                <a:solidFill>
                  <a:schemeClr val="accent1"/>
                </a:solidFill>
                <a:cs typeface="Arial" pitchFamily="34" charset="0"/>
              </a:rPr>
              <a:t>Activités</a:t>
            </a:r>
            <a:endParaRPr lang="fr-FR" dirty="0">
              <a:solidFill>
                <a:schemeClr val="accent1"/>
              </a:solidFill>
            </a:endParaRPr>
          </a:p>
        </p:txBody>
      </p:sp>
      <p:sp>
        <p:nvSpPr>
          <p:cNvPr id="12" name="Flèche courbée vers le haut 11"/>
          <p:cNvSpPr/>
          <p:nvPr/>
        </p:nvSpPr>
        <p:spPr>
          <a:xfrm>
            <a:off x="5551484" y="5907696"/>
            <a:ext cx="804160" cy="314732"/>
          </a:xfrm>
          <a:prstGeom prst="curvedUpArrow">
            <a:avLst/>
          </a:prstGeom>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solidFill>
                <a:schemeClr val="tx1"/>
              </a:solidFill>
            </a:endParaRPr>
          </a:p>
        </p:txBody>
      </p:sp>
      <p:sp>
        <p:nvSpPr>
          <p:cNvPr id="13" name="Rectangle 12"/>
          <p:cNvSpPr/>
          <p:nvPr/>
        </p:nvSpPr>
        <p:spPr>
          <a:xfrm>
            <a:off x="10150389" y="1464733"/>
            <a:ext cx="1715534" cy="369332"/>
          </a:xfrm>
          <a:prstGeom prst="rect">
            <a:avLst/>
          </a:prstGeom>
        </p:spPr>
        <p:txBody>
          <a:bodyPr wrap="none">
            <a:spAutoFit/>
          </a:bodyPr>
          <a:lstStyle/>
          <a:p>
            <a:r>
              <a:rPr lang="fr-FR" dirty="0">
                <a:solidFill>
                  <a:schemeClr val="accent1"/>
                </a:solidFill>
                <a:cs typeface="Arial" pitchFamily="34" charset="0"/>
              </a:rPr>
              <a:t>Règles du flux</a:t>
            </a:r>
          </a:p>
        </p:txBody>
      </p:sp>
      <p:cxnSp>
        <p:nvCxnSpPr>
          <p:cNvPr id="14" name="Connecteur droit avec flèche 13"/>
          <p:cNvCxnSpPr/>
          <p:nvPr/>
        </p:nvCxnSpPr>
        <p:spPr>
          <a:xfrm flipH="1">
            <a:off x="7038624" y="1834065"/>
            <a:ext cx="3287129" cy="514024"/>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5" name="Connecteur droit avec flèche 14"/>
          <p:cNvCxnSpPr/>
          <p:nvPr/>
        </p:nvCxnSpPr>
        <p:spPr>
          <a:xfrm flipH="1">
            <a:off x="8669867" y="1834065"/>
            <a:ext cx="1962709" cy="103331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6" name="Connecteur droit avec flèche 15"/>
          <p:cNvCxnSpPr>
            <a:stCxn id="13" idx="2"/>
          </p:cNvCxnSpPr>
          <p:nvPr/>
        </p:nvCxnSpPr>
        <p:spPr>
          <a:xfrm flipH="1">
            <a:off x="10069689" y="1834065"/>
            <a:ext cx="938467" cy="514024"/>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7" name="Connecteur droit avec flèche 16"/>
          <p:cNvCxnSpPr/>
          <p:nvPr/>
        </p:nvCxnSpPr>
        <p:spPr>
          <a:xfrm flipH="1">
            <a:off x="10069689" y="1834065"/>
            <a:ext cx="1056403" cy="2749224"/>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8" name="Flèche courbée vers le haut 17"/>
          <p:cNvSpPr/>
          <p:nvPr/>
        </p:nvSpPr>
        <p:spPr>
          <a:xfrm>
            <a:off x="6234464" y="5924628"/>
            <a:ext cx="804160" cy="314732"/>
          </a:xfrm>
          <a:prstGeom prst="curvedUpArrow">
            <a:avLst/>
          </a:prstGeom>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2055857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Tableau Kanban</a:t>
            </a:r>
          </a:p>
        </p:txBody>
      </p:sp>
      <p:pic>
        <p:nvPicPr>
          <p:cNvPr id="4" name="Picture 2" descr="ScrumBan.jpg (551Ã3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5952" y="2348089"/>
            <a:ext cx="6126620" cy="356923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224241" y="6360408"/>
            <a:ext cx="684803" cy="369332"/>
          </a:xfrm>
          <a:prstGeom prst="rect">
            <a:avLst/>
          </a:prstGeom>
        </p:spPr>
        <p:txBody>
          <a:bodyPr wrap="none">
            <a:spAutoFit/>
          </a:bodyPr>
          <a:lstStyle/>
          <a:p>
            <a:r>
              <a:rPr lang="fr-FR" dirty="0">
                <a:solidFill>
                  <a:schemeClr val="accent1"/>
                </a:solidFill>
                <a:cs typeface="Arial" pitchFamily="34" charset="0"/>
              </a:rPr>
              <a:t>Flux</a:t>
            </a:r>
            <a:r>
              <a:rPr lang="fr-FR" dirty="0">
                <a:solidFill>
                  <a:schemeClr val="accent1"/>
                </a:solidFill>
                <a:latin typeface="Arial" pitchFamily="34" charset="0"/>
                <a:cs typeface="Arial" pitchFamily="34" charset="0"/>
              </a:rPr>
              <a:t> </a:t>
            </a:r>
            <a:endParaRPr lang="fr-FR" dirty="0">
              <a:solidFill>
                <a:schemeClr val="accent1"/>
              </a:solidFill>
            </a:endParaRPr>
          </a:p>
        </p:txBody>
      </p:sp>
      <p:sp>
        <p:nvSpPr>
          <p:cNvPr id="6" name="Flèche droite 5"/>
          <p:cNvSpPr/>
          <p:nvPr/>
        </p:nvSpPr>
        <p:spPr>
          <a:xfrm>
            <a:off x="4295952" y="6023703"/>
            <a:ext cx="6126620" cy="307777"/>
          </a:xfrm>
          <a:prstGeom prst="rightArrow">
            <a:avLst/>
          </a:prstGeom>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7" name="Rectangle 6"/>
          <p:cNvSpPr/>
          <p:nvPr/>
        </p:nvSpPr>
        <p:spPr>
          <a:xfrm>
            <a:off x="3117404" y="6038166"/>
            <a:ext cx="1010213" cy="307777"/>
          </a:xfrm>
          <a:prstGeom prst="rect">
            <a:avLst/>
          </a:prstGeom>
        </p:spPr>
        <p:txBody>
          <a:bodyPr wrap="none">
            <a:spAutoFit/>
          </a:bodyPr>
          <a:lstStyle/>
          <a:p>
            <a:r>
              <a:rPr lang="fr-FR" sz="1400" dirty="0">
                <a:solidFill>
                  <a:schemeClr val="accent1"/>
                </a:solidFill>
                <a:cs typeface="Arial" pitchFamily="34" charset="0"/>
              </a:rPr>
              <a:t>État initial</a:t>
            </a:r>
            <a:endParaRPr lang="fr-FR" sz="1400" dirty="0">
              <a:solidFill>
                <a:schemeClr val="accent1"/>
              </a:solidFill>
            </a:endParaRPr>
          </a:p>
        </p:txBody>
      </p:sp>
      <p:sp>
        <p:nvSpPr>
          <p:cNvPr id="8" name="Rectangle 7"/>
          <p:cNvSpPr/>
          <p:nvPr/>
        </p:nvSpPr>
        <p:spPr>
          <a:xfrm>
            <a:off x="10704311" y="6023703"/>
            <a:ext cx="934871" cy="307777"/>
          </a:xfrm>
          <a:prstGeom prst="rect">
            <a:avLst/>
          </a:prstGeom>
        </p:spPr>
        <p:txBody>
          <a:bodyPr wrap="none">
            <a:spAutoFit/>
          </a:bodyPr>
          <a:lstStyle/>
          <a:p>
            <a:r>
              <a:rPr lang="fr-FR" sz="1400" dirty="0">
                <a:solidFill>
                  <a:schemeClr val="accent1"/>
                </a:solidFill>
                <a:cs typeface="Arial" pitchFamily="34" charset="0"/>
              </a:rPr>
              <a:t>État final</a:t>
            </a:r>
            <a:endParaRPr lang="fr-FR" sz="1400" dirty="0">
              <a:solidFill>
                <a:schemeClr val="accent1"/>
              </a:solidFill>
            </a:endParaRPr>
          </a:p>
        </p:txBody>
      </p:sp>
    </p:spTree>
    <p:extLst>
      <p:ext uri="{BB962C8B-B14F-4D97-AF65-F5344CB8AC3E}">
        <p14:creationId xmlns:p14="http://schemas.microsoft.com/office/powerpoint/2010/main" val="1723309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Tableau Kanban</a:t>
            </a:r>
          </a:p>
        </p:txBody>
      </p:sp>
      <p:pic>
        <p:nvPicPr>
          <p:cNvPr id="4" name="Picture 2" descr="ScrumBan.jpg (551Ã3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5952" y="2348089"/>
            <a:ext cx="6126620" cy="356923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166553" y="6257619"/>
            <a:ext cx="830677" cy="369332"/>
          </a:xfrm>
          <a:prstGeom prst="rect">
            <a:avLst/>
          </a:prstGeom>
        </p:spPr>
        <p:txBody>
          <a:bodyPr wrap="none">
            <a:spAutoFit/>
          </a:bodyPr>
          <a:lstStyle/>
          <a:p>
            <a:r>
              <a:rPr lang="fr-FR" dirty="0">
                <a:solidFill>
                  <a:schemeClr val="accent1"/>
                </a:solidFill>
                <a:cs typeface="Arial" pitchFamily="34" charset="0"/>
              </a:rPr>
              <a:t>Limite</a:t>
            </a:r>
            <a:endParaRPr lang="fr-FR" dirty="0">
              <a:solidFill>
                <a:schemeClr val="accent1"/>
              </a:solidFill>
            </a:endParaRPr>
          </a:p>
        </p:txBody>
      </p:sp>
      <p:sp>
        <p:nvSpPr>
          <p:cNvPr id="6" name="Rectangle 5"/>
          <p:cNvSpPr/>
          <p:nvPr/>
        </p:nvSpPr>
        <p:spPr>
          <a:xfrm>
            <a:off x="5212413" y="2409945"/>
            <a:ext cx="564578" cy="307777"/>
          </a:xfrm>
          <a:prstGeom prst="rect">
            <a:avLst/>
          </a:prstGeom>
        </p:spPr>
        <p:txBody>
          <a:bodyPr wrap="none">
            <a:spAutoFit/>
          </a:bodyPr>
          <a:lstStyle/>
          <a:p>
            <a:r>
              <a:rPr lang="fr-FR" sz="1400" dirty="0">
                <a:solidFill>
                  <a:schemeClr val="accent1"/>
                </a:solidFill>
                <a:cs typeface="Arial" pitchFamily="34" charset="0"/>
              </a:rPr>
              <a:t>(1) 3</a:t>
            </a:r>
            <a:endParaRPr lang="fr-FR" sz="1400" dirty="0">
              <a:solidFill>
                <a:schemeClr val="accent1"/>
              </a:solidFill>
            </a:endParaRPr>
          </a:p>
        </p:txBody>
      </p:sp>
      <p:sp>
        <p:nvSpPr>
          <p:cNvPr id="7" name="Rectangle 6"/>
          <p:cNvSpPr/>
          <p:nvPr/>
        </p:nvSpPr>
        <p:spPr>
          <a:xfrm>
            <a:off x="8063194" y="2407172"/>
            <a:ext cx="564578" cy="307777"/>
          </a:xfrm>
          <a:prstGeom prst="rect">
            <a:avLst/>
          </a:prstGeom>
        </p:spPr>
        <p:txBody>
          <a:bodyPr wrap="none">
            <a:spAutoFit/>
          </a:bodyPr>
          <a:lstStyle/>
          <a:p>
            <a:r>
              <a:rPr lang="fr-FR" sz="1400" dirty="0">
                <a:solidFill>
                  <a:schemeClr val="accent1"/>
                </a:solidFill>
                <a:cs typeface="Arial" pitchFamily="34" charset="0"/>
              </a:rPr>
              <a:t>(2) 4</a:t>
            </a:r>
            <a:endParaRPr lang="fr-FR" sz="1400" dirty="0">
              <a:solidFill>
                <a:schemeClr val="accent1"/>
              </a:solidFill>
            </a:endParaRPr>
          </a:p>
        </p:txBody>
      </p:sp>
      <p:sp>
        <p:nvSpPr>
          <p:cNvPr id="8" name="Rectangle 7"/>
          <p:cNvSpPr/>
          <p:nvPr/>
        </p:nvSpPr>
        <p:spPr>
          <a:xfrm>
            <a:off x="3536063" y="1618713"/>
            <a:ext cx="1385316" cy="338554"/>
          </a:xfrm>
          <a:prstGeom prst="rect">
            <a:avLst/>
          </a:prstGeom>
        </p:spPr>
        <p:txBody>
          <a:bodyPr wrap="none">
            <a:spAutoFit/>
          </a:bodyPr>
          <a:lstStyle/>
          <a:p>
            <a:r>
              <a:rPr lang="fr-FR" sz="1600" dirty="0">
                <a:solidFill>
                  <a:schemeClr val="accent1"/>
                </a:solidFill>
                <a:cs typeface="Arial" pitchFamily="34" charset="0"/>
              </a:rPr>
              <a:t>Limite basse</a:t>
            </a:r>
            <a:endParaRPr lang="fr-FR" sz="1600" dirty="0">
              <a:solidFill>
                <a:schemeClr val="accent1"/>
              </a:solidFill>
            </a:endParaRPr>
          </a:p>
        </p:txBody>
      </p:sp>
      <p:cxnSp>
        <p:nvCxnSpPr>
          <p:cNvPr id="9" name="Connecteur droit avec flèche 8"/>
          <p:cNvCxnSpPr>
            <a:stCxn id="8" idx="2"/>
          </p:cNvCxnSpPr>
          <p:nvPr/>
        </p:nvCxnSpPr>
        <p:spPr>
          <a:xfrm>
            <a:off x="4228721" y="1957267"/>
            <a:ext cx="1098705" cy="55609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0" name="Rectangle 9"/>
          <p:cNvSpPr/>
          <p:nvPr/>
        </p:nvSpPr>
        <p:spPr>
          <a:xfrm>
            <a:off x="9120613" y="1397169"/>
            <a:ext cx="1404552" cy="338554"/>
          </a:xfrm>
          <a:prstGeom prst="rect">
            <a:avLst/>
          </a:prstGeom>
        </p:spPr>
        <p:txBody>
          <a:bodyPr wrap="none">
            <a:spAutoFit/>
          </a:bodyPr>
          <a:lstStyle/>
          <a:p>
            <a:r>
              <a:rPr lang="fr-FR" sz="1600" dirty="0">
                <a:solidFill>
                  <a:schemeClr val="accent1"/>
                </a:solidFill>
                <a:cs typeface="Arial" pitchFamily="34" charset="0"/>
              </a:rPr>
              <a:t>Limite haute</a:t>
            </a:r>
            <a:endParaRPr lang="fr-FR" sz="1600" dirty="0">
              <a:solidFill>
                <a:schemeClr val="accent1"/>
              </a:solidFill>
            </a:endParaRPr>
          </a:p>
        </p:txBody>
      </p:sp>
      <p:cxnSp>
        <p:nvCxnSpPr>
          <p:cNvPr id="11" name="Connecteur droit avec flèche 10"/>
          <p:cNvCxnSpPr/>
          <p:nvPr/>
        </p:nvCxnSpPr>
        <p:spPr>
          <a:xfrm flipH="1">
            <a:off x="8627772" y="1735723"/>
            <a:ext cx="1005687" cy="77305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05262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système Kanban</a:t>
            </a:r>
          </a:p>
        </p:txBody>
      </p:sp>
      <p:pic>
        <p:nvPicPr>
          <p:cNvPr id="4" name="Image 3"/>
          <p:cNvPicPr>
            <a:picLocks noChangeAspect="1"/>
          </p:cNvPicPr>
          <p:nvPr/>
        </p:nvPicPr>
        <p:blipFill>
          <a:blip r:embed="rId2"/>
          <a:stretch>
            <a:fillRect/>
          </a:stretch>
        </p:blipFill>
        <p:spPr>
          <a:xfrm>
            <a:off x="9052631" y="3659914"/>
            <a:ext cx="2970036" cy="2251308"/>
          </a:xfrm>
          <a:prstGeom prst="rect">
            <a:avLst/>
          </a:prstGeom>
        </p:spPr>
      </p:pic>
    </p:spTree>
    <p:extLst>
      <p:ext uri="{BB962C8B-B14F-4D97-AF65-F5344CB8AC3E}">
        <p14:creationId xmlns:p14="http://schemas.microsoft.com/office/powerpoint/2010/main" val="14932167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Kanban Pizza</a:t>
            </a:r>
          </a:p>
        </p:txBody>
      </p:sp>
      <p:pic>
        <p:nvPicPr>
          <p:cNvPr id="4" name="Image 3"/>
          <p:cNvPicPr>
            <a:picLocks noChangeAspect="1"/>
          </p:cNvPicPr>
          <p:nvPr/>
        </p:nvPicPr>
        <p:blipFill>
          <a:blip r:embed="rId3"/>
          <a:stretch>
            <a:fillRect/>
          </a:stretch>
        </p:blipFill>
        <p:spPr>
          <a:xfrm>
            <a:off x="4201293" y="2601861"/>
            <a:ext cx="3228975" cy="3276600"/>
          </a:xfrm>
          <a:prstGeom prst="rect">
            <a:avLst/>
          </a:prstGeom>
        </p:spPr>
      </p:pic>
      <p:sp>
        <p:nvSpPr>
          <p:cNvPr id="5" name="ZoneTexte 4"/>
          <p:cNvSpPr txBox="1"/>
          <p:nvPr/>
        </p:nvSpPr>
        <p:spPr>
          <a:xfrm>
            <a:off x="7860891" y="3593830"/>
            <a:ext cx="2781531" cy="646331"/>
          </a:xfrm>
          <a:prstGeom prst="rect">
            <a:avLst/>
          </a:prstGeom>
          <a:noFill/>
        </p:spPr>
        <p:txBody>
          <a:bodyPr wrap="none" rtlCol="0">
            <a:spAutoFit/>
          </a:bodyPr>
          <a:lstStyle/>
          <a:p>
            <a:r>
              <a:rPr lang="fr-FR" sz="3600" dirty="0"/>
              <a:t>On essaye !</a:t>
            </a:r>
          </a:p>
        </p:txBody>
      </p:sp>
    </p:spTree>
    <p:extLst>
      <p:ext uri="{BB962C8B-B14F-4D97-AF65-F5344CB8AC3E}">
        <p14:creationId xmlns:p14="http://schemas.microsoft.com/office/powerpoint/2010/main" val="2100678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Présentation</a:t>
            </a:r>
          </a:p>
        </p:txBody>
      </p:sp>
      <p:sp>
        <p:nvSpPr>
          <p:cNvPr id="3" name="Espace réservé du contenu 2"/>
          <p:cNvSpPr>
            <a:spLocks noGrp="1"/>
          </p:cNvSpPr>
          <p:nvPr>
            <p:ph idx="1"/>
          </p:nvPr>
        </p:nvSpPr>
        <p:spPr>
          <a:xfrm>
            <a:off x="2589212" y="2133599"/>
            <a:ext cx="8915400" cy="4296697"/>
          </a:xfrm>
        </p:spPr>
        <p:txBody>
          <a:bodyPr>
            <a:normAutofit lnSpcReduction="10000"/>
          </a:bodyPr>
          <a:lstStyle/>
          <a:p>
            <a:r>
              <a:rPr lang="fr-FR" dirty="0"/>
              <a:t>Aujourd’hui, vous ouvrez votre pizzeria et qui dit pizzeria dit pizzas !</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L’objectif pour vous sera de produire des pizzas !</a:t>
            </a:r>
          </a:p>
          <a:p>
            <a:r>
              <a:rPr lang="fr-FR" dirty="0"/>
              <a:t>En 4 itérations + 1 itération de synthèse</a:t>
            </a:r>
          </a:p>
        </p:txBody>
      </p:sp>
      <p:pic>
        <p:nvPicPr>
          <p:cNvPr id="4" name="Image 3"/>
          <p:cNvPicPr>
            <a:picLocks noChangeAspect="1"/>
          </p:cNvPicPr>
          <p:nvPr/>
        </p:nvPicPr>
        <p:blipFill>
          <a:blip r:embed="rId3"/>
          <a:stretch>
            <a:fillRect/>
          </a:stretch>
        </p:blipFill>
        <p:spPr>
          <a:xfrm>
            <a:off x="10906303" y="195434"/>
            <a:ext cx="1196617" cy="1214266"/>
          </a:xfrm>
          <a:prstGeom prst="rect">
            <a:avLst/>
          </a:prstGeom>
        </p:spPr>
      </p:pic>
      <p:pic>
        <p:nvPicPr>
          <p:cNvPr id="5" name="Image 4"/>
          <p:cNvPicPr>
            <a:picLocks noChangeAspect="1"/>
          </p:cNvPicPr>
          <p:nvPr/>
        </p:nvPicPr>
        <p:blipFill>
          <a:blip r:embed="rId4"/>
          <a:stretch>
            <a:fillRect/>
          </a:stretch>
        </p:blipFill>
        <p:spPr>
          <a:xfrm>
            <a:off x="5195067" y="2887764"/>
            <a:ext cx="4200525" cy="2409825"/>
          </a:xfrm>
          <a:prstGeom prst="rect">
            <a:avLst/>
          </a:prstGeom>
        </p:spPr>
      </p:pic>
    </p:spTree>
    <p:extLst>
      <p:ext uri="{BB962C8B-B14F-4D97-AF65-F5344CB8AC3E}">
        <p14:creationId xmlns:p14="http://schemas.microsoft.com/office/powerpoint/2010/main" val="2025397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Déroulement de la formation</a:t>
            </a:r>
          </a:p>
        </p:txBody>
      </p:sp>
      <p:sp>
        <p:nvSpPr>
          <p:cNvPr id="3" name="Espace réservé du contenu 2"/>
          <p:cNvSpPr>
            <a:spLocks noGrp="1"/>
          </p:cNvSpPr>
          <p:nvPr>
            <p:ph idx="1"/>
          </p:nvPr>
        </p:nvSpPr>
        <p:spPr/>
        <p:txBody>
          <a:bodyPr/>
          <a:lstStyle/>
          <a:p>
            <a:r>
              <a:rPr lang="fr-FR" dirty="0"/>
              <a:t>L’agilité, </a:t>
            </a:r>
            <a:r>
              <a:rPr lang="fr-FR" dirty="0" err="1"/>
              <a:t>Késako</a:t>
            </a:r>
            <a:r>
              <a:rPr lang="fr-FR" dirty="0"/>
              <a:t> ?</a:t>
            </a:r>
          </a:p>
          <a:p>
            <a:r>
              <a:rPr lang="fr-FR" dirty="0"/>
              <a:t>La conception Agile</a:t>
            </a:r>
          </a:p>
          <a:p>
            <a:r>
              <a:rPr lang="fr-FR" dirty="0"/>
              <a:t>Le </a:t>
            </a:r>
            <a:r>
              <a:rPr lang="fr-FR" dirty="0" err="1"/>
              <a:t>Scrum</a:t>
            </a:r>
            <a:endParaRPr lang="fr-FR" dirty="0"/>
          </a:p>
          <a:p>
            <a:r>
              <a:rPr lang="fr-FR" b="1" dirty="0"/>
              <a:t>Le Kanban</a:t>
            </a:r>
          </a:p>
          <a:p>
            <a:r>
              <a:rPr lang="fr-FR" dirty="0"/>
              <a:t>Le </a:t>
            </a:r>
            <a:r>
              <a:rPr lang="fr-FR" dirty="0" err="1"/>
              <a:t>lean</a:t>
            </a:r>
            <a:r>
              <a:rPr lang="fr-FR" dirty="0"/>
              <a:t> </a:t>
            </a:r>
            <a:r>
              <a:rPr lang="fr-FR" dirty="0" err="1"/>
              <a:t>StarUp</a:t>
            </a:r>
            <a:endParaRPr lang="fr-FR" dirty="0"/>
          </a:p>
          <a:p>
            <a:r>
              <a:rPr lang="fr-FR" dirty="0"/>
              <a:t>Consolidation &amp; Répétition</a:t>
            </a:r>
          </a:p>
        </p:txBody>
      </p:sp>
    </p:spTree>
    <p:extLst>
      <p:ext uri="{BB962C8B-B14F-4D97-AF65-F5344CB8AC3E}">
        <p14:creationId xmlns:p14="http://schemas.microsoft.com/office/powerpoint/2010/main" val="32899492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fondements</a:t>
            </a:r>
          </a:p>
        </p:txBody>
      </p:sp>
      <p:sp>
        <p:nvSpPr>
          <p:cNvPr id="3" name="Espace réservé du contenu 2"/>
          <p:cNvSpPr>
            <a:spLocks noGrp="1"/>
          </p:cNvSpPr>
          <p:nvPr>
            <p:ph idx="1"/>
          </p:nvPr>
        </p:nvSpPr>
        <p:spPr/>
        <p:txBody>
          <a:bodyPr>
            <a:normAutofit fontScale="92500" lnSpcReduction="20000"/>
          </a:bodyPr>
          <a:lstStyle/>
          <a:p>
            <a:r>
              <a:rPr lang="fr-FR" dirty="0"/>
              <a:t>1er principe :</a:t>
            </a:r>
          </a:p>
          <a:p>
            <a:pPr lvl="1"/>
            <a:r>
              <a:rPr lang="fr-FR" dirty="0"/>
              <a:t>« Commencer là où vous êtes, par le travail actuel »</a:t>
            </a:r>
          </a:p>
          <a:p>
            <a:endParaRPr lang="fr-FR" dirty="0"/>
          </a:p>
          <a:p>
            <a:r>
              <a:rPr lang="fr-FR" dirty="0"/>
              <a:t>2ème principe :</a:t>
            </a:r>
          </a:p>
          <a:p>
            <a:pPr lvl="1"/>
            <a:r>
              <a:rPr lang="fr-FR" dirty="0"/>
              <a:t>« Respecter le processus actuel, les rôles et les responsabilités »</a:t>
            </a:r>
          </a:p>
          <a:p>
            <a:endParaRPr lang="fr-FR" dirty="0"/>
          </a:p>
          <a:p>
            <a:r>
              <a:rPr lang="fr-FR" dirty="0"/>
              <a:t>3ème principe :</a:t>
            </a:r>
          </a:p>
          <a:p>
            <a:pPr lvl="1"/>
            <a:r>
              <a:rPr lang="fr-FR" dirty="0"/>
              <a:t>« Changer de façon incrémentale et évolutive »</a:t>
            </a:r>
          </a:p>
          <a:p>
            <a:endParaRPr lang="fr-FR" dirty="0"/>
          </a:p>
          <a:p>
            <a:r>
              <a:rPr lang="fr-FR" dirty="0"/>
              <a:t>4ème principe :</a:t>
            </a:r>
          </a:p>
          <a:p>
            <a:pPr lvl="1"/>
            <a:r>
              <a:rPr lang="fr-FR" dirty="0"/>
              <a:t>« Avec des actes de leadership à tous les niveaux »</a:t>
            </a:r>
          </a:p>
          <a:p>
            <a:endParaRPr lang="fr-FR" dirty="0"/>
          </a:p>
        </p:txBody>
      </p:sp>
    </p:spTree>
    <p:extLst>
      <p:ext uri="{BB962C8B-B14F-4D97-AF65-F5344CB8AC3E}">
        <p14:creationId xmlns:p14="http://schemas.microsoft.com/office/powerpoint/2010/main" val="10593404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Recette Pizza Hawaï</a:t>
            </a:r>
          </a:p>
        </p:txBody>
      </p:sp>
      <p:sp>
        <p:nvSpPr>
          <p:cNvPr id="3" name="Espace réservé du contenu 2"/>
          <p:cNvSpPr>
            <a:spLocks noGrp="1"/>
          </p:cNvSpPr>
          <p:nvPr>
            <p:ph idx="1"/>
          </p:nvPr>
        </p:nvSpPr>
        <p:spPr/>
        <p:txBody>
          <a:bodyPr/>
          <a:lstStyle/>
          <a:p>
            <a:r>
              <a:rPr lang="fr-FR" dirty="0"/>
              <a:t>Croûte avec bord extérieur replié vers le haut</a:t>
            </a:r>
          </a:p>
          <a:p>
            <a:r>
              <a:rPr lang="fr-FR" dirty="0"/>
              <a:t>Sauce tomate. Soyez généreux !</a:t>
            </a:r>
          </a:p>
          <a:p>
            <a:r>
              <a:rPr lang="fr-FR" dirty="0"/>
              <a:t>3 tranches de jambon coupées dans le post-it roses</a:t>
            </a:r>
          </a:p>
          <a:p>
            <a:r>
              <a:rPr lang="fr-FR" dirty="0"/>
              <a:t>3 tranches d’ananas coupées dans le post-it jaune</a:t>
            </a:r>
          </a:p>
          <a:p>
            <a:endParaRPr lang="fr-FR" dirty="0"/>
          </a:p>
          <a:p>
            <a:r>
              <a:rPr lang="fr-FR" i="1" dirty="0"/>
              <a:t>Voyez comment la sauce recouvre bien la pâte et la garniture est bien découpée et distribuée sur la pizza. Miam ! </a:t>
            </a:r>
            <a:endParaRPr lang="fr-FR" dirty="0"/>
          </a:p>
          <a:p>
            <a:endParaRPr lang="fr-FR" dirty="0"/>
          </a:p>
        </p:txBody>
      </p:sp>
      <p:pic>
        <p:nvPicPr>
          <p:cNvPr id="4" name="Image 3"/>
          <p:cNvPicPr>
            <a:picLocks noChangeAspect="1"/>
          </p:cNvPicPr>
          <p:nvPr/>
        </p:nvPicPr>
        <p:blipFill>
          <a:blip r:embed="rId2"/>
          <a:stretch>
            <a:fillRect/>
          </a:stretch>
        </p:blipFill>
        <p:spPr>
          <a:xfrm>
            <a:off x="10906303" y="195434"/>
            <a:ext cx="1196617" cy="1214266"/>
          </a:xfrm>
          <a:prstGeom prst="rect">
            <a:avLst/>
          </a:prstGeom>
        </p:spPr>
      </p:pic>
      <p:pic>
        <p:nvPicPr>
          <p:cNvPr id="5" name="Image 4"/>
          <p:cNvPicPr>
            <a:picLocks noChangeAspect="1"/>
          </p:cNvPicPr>
          <p:nvPr/>
        </p:nvPicPr>
        <p:blipFill>
          <a:blip r:embed="rId3"/>
          <a:stretch>
            <a:fillRect/>
          </a:stretch>
        </p:blipFill>
        <p:spPr>
          <a:xfrm rot="10800000">
            <a:off x="8273845" y="4669582"/>
            <a:ext cx="3371061" cy="1933964"/>
          </a:xfrm>
          <a:prstGeom prst="rect">
            <a:avLst/>
          </a:prstGeom>
        </p:spPr>
      </p:pic>
    </p:spTree>
    <p:extLst>
      <p:ext uri="{BB962C8B-B14F-4D97-AF65-F5344CB8AC3E}">
        <p14:creationId xmlns:p14="http://schemas.microsoft.com/office/powerpoint/2010/main" val="28071472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Règles et contraintes</a:t>
            </a:r>
          </a:p>
        </p:txBody>
      </p:sp>
      <p:sp>
        <p:nvSpPr>
          <p:cNvPr id="3" name="Espace réservé du contenu 2"/>
          <p:cNvSpPr>
            <a:spLocks noGrp="1"/>
          </p:cNvSpPr>
          <p:nvPr>
            <p:ph idx="1"/>
          </p:nvPr>
        </p:nvSpPr>
        <p:spPr/>
        <p:txBody>
          <a:bodyPr/>
          <a:lstStyle/>
          <a:p>
            <a:r>
              <a:rPr lang="fr-FR" dirty="0"/>
              <a:t>Toutes les coupes doivent être effectuées avec des ciseaux – un par équipe,</a:t>
            </a:r>
          </a:p>
          <a:p>
            <a:r>
              <a:rPr lang="fr-FR" dirty="0"/>
              <a:t>Un marqueur rouge par équipe,</a:t>
            </a:r>
          </a:p>
          <a:p>
            <a:r>
              <a:rPr lang="fr-FR" dirty="0"/>
              <a:t>Un four par équipe – contient un maximum de 3 parts à la fois,</a:t>
            </a:r>
          </a:p>
          <a:p>
            <a:r>
              <a:rPr lang="fr-FR" dirty="0"/>
              <a:t>Doit cuire 30 sec. Elle est brulée après 45 sec.</a:t>
            </a:r>
          </a:p>
          <a:p>
            <a:r>
              <a:rPr lang="fr-FR" dirty="0"/>
              <a:t>Grande qualité : beaucoup de sauces avec des garnitures fermement attachées.</a:t>
            </a:r>
          </a:p>
        </p:txBody>
      </p:sp>
      <p:pic>
        <p:nvPicPr>
          <p:cNvPr id="4" name="Image 3"/>
          <p:cNvPicPr>
            <a:picLocks noChangeAspect="1"/>
          </p:cNvPicPr>
          <p:nvPr/>
        </p:nvPicPr>
        <p:blipFill>
          <a:blip r:embed="rId2"/>
          <a:stretch>
            <a:fillRect/>
          </a:stretch>
        </p:blipFill>
        <p:spPr>
          <a:xfrm>
            <a:off x="10906303" y="195434"/>
            <a:ext cx="1196617" cy="1214266"/>
          </a:xfrm>
          <a:prstGeom prst="rect">
            <a:avLst/>
          </a:prstGeom>
        </p:spPr>
      </p:pic>
    </p:spTree>
    <p:extLst>
      <p:ext uri="{BB962C8B-B14F-4D97-AF65-F5344CB8AC3E}">
        <p14:creationId xmlns:p14="http://schemas.microsoft.com/office/powerpoint/2010/main" val="42049746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Four à pizza</a:t>
            </a:r>
          </a:p>
        </p:txBody>
      </p:sp>
      <p:sp>
        <p:nvSpPr>
          <p:cNvPr id="4" name="Rectangle 3"/>
          <p:cNvSpPr/>
          <p:nvPr/>
        </p:nvSpPr>
        <p:spPr>
          <a:xfrm>
            <a:off x="2035277" y="1563329"/>
            <a:ext cx="9469335" cy="46899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p:cNvSpPr txBox="1"/>
          <p:nvPr/>
        </p:nvSpPr>
        <p:spPr>
          <a:xfrm>
            <a:off x="2256504" y="1787620"/>
            <a:ext cx="3044423" cy="369332"/>
          </a:xfrm>
          <a:prstGeom prst="rect">
            <a:avLst/>
          </a:prstGeom>
          <a:noFill/>
        </p:spPr>
        <p:txBody>
          <a:bodyPr wrap="none" rtlCol="0">
            <a:spAutoFit/>
          </a:bodyPr>
          <a:lstStyle/>
          <a:p>
            <a:r>
              <a:rPr lang="fr-FR" dirty="0"/>
              <a:t>Temps de cuisson : 30 sec</a:t>
            </a:r>
          </a:p>
        </p:txBody>
      </p:sp>
      <p:sp>
        <p:nvSpPr>
          <p:cNvPr id="6" name="ZoneTexte 5"/>
          <p:cNvSpPr txBox="1"/>
          <p:nvPr/>
        </p:nvSpPr>
        <p:spPr>
          <a:xfrm>
            <a:off x="8728253" y="1785159"/>
            <a:ext cx="2618024" cy="369332"/>
          </a:xfrm>
          <a:prstGeom prst="rect">
            <a:avLst/>
          </a:prstGeom>
          <a:noFill/>
        </p:spPr>
        <p:txBody>
          <a:bodyPr wrap="none" rtlCol="0">
            <a:spAutoFit/>
          </a:bodyPr>
          <a:lstStyle/>
          <a:p>
            <a:r>
              <a:rPr lang="fr-FR" dirty="0"/>
              <a:t>Capacité : 1 à 3 parts</a:t>
            </a:r>
          </a:p>
        </p:txBody>
      </p:sp>
      <p:sp>
        <p:nvSpPr>
          <p:cNvPr id="7" name="ZoneTexte 6"/>
          <p:cNvSpPr txBox="1"/>
          <p:nvPr/>
        </p:nvSpPr>
        <p:spPr>
          <a:xfrm>
            <a:off x="4218473" y="5279922"/>
            <a:ext cx="5745484" cy="646331"/>
          </a:xfrm>
          <a:prstGeom prst="rect">
            <a:avLst/>
          </a:prstGeom>
          <a:noFill/>
        </p:spPr>
        <p:txBody>
          <a:bodyPr wrap="none" rtlCol="0">
            <a:spAutoFit/>
          </a:bodyPr>
          <a:lstStyle/>
          <a:p>
            <a:r>
              <a:rPr lang="fr-FR" dirty="0"/>
              <a:t>Attention ! Le contenu peut-être chaud !</a:t>
            </a:r>
          </a:p>
          <a:p>
            <a:r>
              <a:rPr lang="fr-FR" dirty="0"/>
              <a:t>Le four ne doit pas être ouvert pendant la cuisson</a:t>
            </a:r>
          </a:p>
        </p:txBody>
      </p:sp>
    </p:spTree>
    <p:extLst>
      <p:ext uri="{BB962C8B-B14F-4D97-AF65-F5344CB8AC3E}">
        <p14:creationId xmlns:p14="http://schemas.microsoft.com/office/powerpoint/2010/main" val="600764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Objectif de cette 1</a:t>
            </a:r>
            <a:r>
              <a:rPr lang="fr-FR" baseline="30000" dirty="0"/>
              <a:t>ère</a:t>
            </a:r>
            <a:r>
              <a:rPr lang="fr-FR" dirty="0"/>
              <a:t> itération</a:t>
            </a:r>
          </a:p>
        </p:txBody>
      </p:sp>
      <p:sp>
        <p:nvSpPr>
          <p:cNvPr id="3" name="Espace réservé du contenu 2"/>
          <p:cNvSpPr>
            <a:spLocks noGrp="1"/>
          </p:cNvSpPr>
          <p:nvPr>
            <p:ph idx="1"/>
          </p:nvPr>
        </p:nvSpPr>
        <p:spPr/>
        <p:txBody>
          <a:bodyPr/>
          <a:lstStyle/>
          <a:p>
            <a:r>
              <a:rPr lang="fr-FR" i="1" dirty="0"/>
              <a:t>C’est l’ouverture du magasin !</a:t>
            </a:r>
          </a:p>
          <a:p>
            <a:r>
              <a:rPr lang="fr-FR" i="1" dirty="0"/>
              <a:t>Vous avez du monde à l’entrée. </a:t>
            </a:r>
          </a:p>
          <a:p>
            <a:r>
              <a:rPr lang="fr-FR" i="1" dirty="0"/>
              <a:t>Produisez le maximum de parts de pizzas tout en évitant le gaspillage d’ingrédients non utilisés – en effet, vous n’avez pas beaucoup de cash ! </a:t>
            </a:r>
          </a:p>
          <a:p>
            <a:r>
              <a:rPr lang="fr-FR" i="1" dirty="0"/>
              <a:t>Je vous indiquerais la fin de l’itération en tapant dans mes mains.</a:t>
            </a:r>
            <a:endParaRPr lang="fr-FR" dirty="0"/>
          </a:p>
        </p:txBody>
      </p:sp>
      <p:pic>
        <p:nvPicPr>
          <p:cNvPr id="4" name="Image 3"/>
          <p:cNvPicPr>
            <a:picLocks noChangeAspect="1"/>
          </p:cNvPicPr>
          <p:nvPr/>
        </p:nvPicPr>
        <p:blipFill>
          <a:blip r:embed="rId2"/>
          <a:stretch>
            <a:fillRect/>
          </a:stretch>
        </p:blipFill>
        <p:spPr>
          <a:xfrm>
            <a:off x="10906303" y="195434"/>
            <a:ext cx="1196617" cy="1214266"/>
          </a:xfrm>
          <a:prstGeom prst="rect">
            <a:avLst/>
          </a:prstGeom>
        </p:spPr>
      </p:pic>
    </p:spTree>
    <p:extLst>
      <p:ext uri="{BB962C8B-B14F-4D97-AF65-F5344CB8AC3E}">
        <p14:creationId xmlns:p14="http://schemas.microsoft.com/office/powerpoint/2010/main" val="15977983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Système de points</a:t>
            </a:r>
          </a:p>
        </p:txBody>
      </p:sp>
      <p:sp>
        <p:nvSpPr>
          <p:cNvPr id="3" name="Espace réservé du contenu 2"/>
          <p:cNvSpPr>
            <a:spLocks noGrp="1"/>
          </p:cNvSpPr>
          <p:nvPr>
            <p:ph idx="1"/>
          </p:nvPr>
        </p:nvSpPr>
        <p:spPr/>
        <p:txBody>
          <a:bodyPr/>
          <a:lstStyle/>
          <a:p>
            <a:pPr fontAlgn="base"/>
            <a:r>
              <a:rPr lang="fr-FR" dirty="0"/>
              <a:t>Récompenser les produits terminés (part de pizza cuite avec tous les ingrédients) et châtier le gaspillage (ingrédients préparés mais non utilisés) :</a:t>
            </a:r>
          </a:p>
          <a:p>
            <a:pPr fontAlgn="base"/>
            <a:r>
              <a:rPr lang="fr-FR" dirty="0"/>
              <a:t>Pour chaque base de pizza restante, on perd 4 points,</a:t>
            </a:r>
          </a:p>
          <a:p>
            <a:pPr fontAlgn="base"/>
            <a:r>
              <a:rPr lang="fr-FR" dirty="0"/>
              <a:t>Pour chaque ingrédient restant, on perd 1 point,</a:t>
            </a:r>
          </a:p>
          <a:p>
            <a:pPr fontAlgn="base"/>
            <a:r>
              <a:rPr lang="fr-FR" dirty="0"/>
              <a:t>Pour chaque part de pizza terminée, on gagne 10 points.</a:t>
            </a:r>
          </a:p>
          <a:p>
            <a:endParaRPr lang="fr-FR" dirty="0"/>
          </a:p>
        </p:txBody>
      </p:sp>
    </p:spTree>
    <p:extLst>
      <p:ext uri="{BB962C8B-B14F-4D97-AF65-F5344CB8AC3E}">
        <p14:creationId xmlns:p14="http://schemas.microsoft.com/office/powerpoint/2010/main" val="20625439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6 pratiques (non détaillées)</a:t>
            </a:r>
          </a:p>
        </p:txBody>
      </p:sp>
      <p:pic>
        <p:nvPicPr>
          <p:cNvPr id="4" name="Image 3"/>
          <p:cNvPicPr>
            <a:picLocks noChangeAspect="1"/>
          </p:cNvPicPr>
          <p:nvPr/>
        </p:nvPicPr>
        <p:blipFill>
          <a:blip r:embed="rId3"/>
          <a:stretch>
            <a:fillRect/>
          </a:stretch>
        </p:blipFill>
        <p:spPr>
          <a:xfrm>
            <a:off x="2558681" y="2380500"/>
            <a:ext cx="1383276" cy="1002374"/>
          </a:xfrm>
          <a:prstGeom prst="rect">
            <a:avLst/>
          </a:prstGeom>
        </p:spPr>
      </p:pic>
      <p:sp>
        <p:nvSpPr>
          <p:cNvPr id="5" name="ZoneTexte 4"/>
          <p:cNvSpPr txBox="1"/>
          <p:nvPr/>
        </p:nvSpPr>
        <p:spPr>
          <a:xfrm>
            <a:off x="2428736" y="1937783"/>
            <a:ext cx="1947969" cy="369332"/>
          </a:xfrm>
          <a:prstGeom prst="rect">
            <a:avLst/>
          </a:prstGeom>
          <a:noFill/>
        </p:spPr>
        <p:txBody>
          <a:bodyPr wrap="none" rtlCol="0">
            <a:spAutoFit/>
          </a:bodyPr>
          <a:lstStyle/>
          <a:p>
            <a:r>
              <a:rPr lang="fr-FR" b="1" dirty="0"/>
              <a:t>Visualiser le flux</a:t>
            </a:r>
          </a:p>
        </p:txBody>
      </p:sp>
      <p:pic>
        <p:nvPicPr>
          <p:cNvPr id="7" name="Image 6"/>
          <p:cNvPicPr>
            <a:picLocks noChangeAspect="1"/>
          </p:cNvPicPr>
          <p:nvPr/>
        </p:nvPicPr>
        <p:blipFill>
          <a:blip r:embed="rId4"/>
          <a:stretch>
            <a:fillRect/>
          </a:stretch>
        </p:blipFill>
        <p:spPr>
          <a:xfrm>
            <a:off x="5755801" y="1915424"/>
            <a:ext cx="1318016" cy="1108505"/>
          </a:xfrm>
          <a:prstGeom prst="rect">
            <a:avLst/>
          </a:prstGeom>
        </p:spPr>
      </p:pic>
      <p:sp>
        <p:nvSpPr>
          <p:cNvPr id="8" name="ZoneTexte 7"/>
          <p:cNvSpPr txBox="1"/>
          <p:nvPr/>
        </p:nvSpPr>
        <p:spPr>
          <a:xfrm>
            <a:off x="4832619" y="1596268"/>
            <a:ext cx="2946640" cy="369332"/>
          </a:xfrm>
          <a:prstGeom prst="rect">
            <a:avLst/>
          </a:prstGeom>
          <a:noFill/>
        </p:spPr>
        <p:txBody>
          <a:bodyPr wrap="none" rtlCol="0">
            <a:spAutoFit/>
          </a:bodyPr>
          <a:lstStyle/>
          <a:p>
            <a:r>
              <a:rPr lang="fr-FR" b="1" dirty="0">
                <a:solidFill>
                  <a:schemeClr val="accent6"/>
                </a:solidFill>
              </a:rPr>
              <a:t>Limiter le travail en cours</a:t>
            </a:r>
          </a:p>
        </p:txBody>
      </p:sp>
      <p:sp>
        <p:nvSpPr>
          <p:cNvPr id="10" name="ZoneTexte 9"/>
          <p:cNvSpPr txBox="1"/>
          <p:nvPr/>
        </p:nvSpPr>
        <p:spPr>
          <a:xfrm>
            <a:off x="9237069" y="1519725"/>
            <a:ext cx="2733441" cy="369332"/>
          </a:xfrm>
          <a:prstGeom prst="rect">
            <a:avLst/>
          </a:prstGeom>
          <a:noFill/>
        </p:spPr>
        <p:txBody>
          <a:bodyPr wrap="none" rtlCol="0">
            <a:spAutoFit/>
          </a:bodyPr>
          <a:lstStyle/>
          <a:p>
            <a:r>
              <a:rPr lang="fr-FR" b="1" dirty="0">
                <a:solidFill>
                  <a:schemeClr val="accent2"/>
                </a:solidFill>
              </a:rPr>
              <a:t>Mesurer et gérer le flux</a:t>
            </a:r>
          </a:p>
        </p:txBody>
      </p:sp>
      <p:pic>
        <p:nvPicPr>
          <p:cNvPr id="11" name="Image 10"/>
          <p:cNvPicPr>
            <a:picLocks noChangeAspect="1"/>
          </p:cNvPicPr>
          <p:nvPr/>
        </p:nvPicPr>
        <p:blipFill>
          <a:blip r:embed="rId5"/>
          <a:stretch>
            <a:fillRect/>
          </a:stretch>
        </p:blipFill>
        <p:spPr>
          <a:xfrm>
            <a:off x="10047293" y="1889057"/>
            <a:ext cx="1169739" cy="1121799"/>
          </a:xfrm>
          <a:prstGeom prst="rect">
            <a:avLst/>
          </a:prstGeom>
        </p:spPr>
      </p:pic>
      <p:pic>
        <p:nvPicPr>
          <p:cNvPr id="12" name="Image 11"/>
          <p:cNvPicPr>
            <a:picLocks noChangeAspect="1"/>
          </p:cNvPicPr>
          <p:nvPr/>
        </p:nvPicPr>
        <p:blipFill>
          <a:blip r:embed="rId6"/>
          <a:stretch>
            <a:fillRect/>
          </a:stretch>
        </p:blipFill>
        <p:spPr>
          <a:xfrm>
            <a:off x="3284563" y="5048061"/>
            <a:ext cx="1179872" cy="1179872"/>
          </a:xfrm>
          <a:prstGeom prst="rect">
            <a:avLst/>
          </a:prstGeom>
        </p:spPr>
      </p:pic>
      <p:sp>
        <p:nvSpPr>
          <p:cNvPr id="13" name="Rectangle 12"/>
          <p:cNvSpPr/>
          <p:nvPr/>
        </p:nvSpPr>
        <p:spPr>
          <a:xfrm>
            <a:off x="1654892" y="6358434"/>
            <a:ext cx="4642618" cy="369332"/>
          </a:xfrm>
          <a:prstGeom prst="rect">
            <a:avLst/>
          </a:prstGeom>
        </p:spPr>
        <p:txBody>
          <a:bodyPr wrap="none">
            <a:spAutoFit/>
          </a:bodyPr>
          <a:lstStyle/>
          <a:p>
            <a:r>
              <a:rPr lang="fr-FR" b="1" dirty="0">
                <a:solidFill>
                  <a:schemeClr val="accent3"/>
                </a:solidFill>
              </a:rPr>
              <a:t>Rendre les règles du processus explicite</a:t>
            </a:r>
          </a:p>
        </p:txBody>
      </p:sp>
      <p:sp>
        <p:nvSpPr>
          <p:cNvPr id="14" name="Rectangle 13"/>
          <p:cNvSpPr/>
          <p:nvPr/>
        </p:nvSpPr>
        <p:spPr>
          <a:xfrm>
            <a:off x="7412852" y="6027324"/>
            <a:ext cx="4557658" cy="369332"/>
          </a:xfrm>
          <a:prstGeom prst="rect">
            <a:avLst/>
          </a:prstGeom>
        </p:spPr>
        <p:txBody>
          <a:bodyPr wrap="none">
            <a:spAutoFit/>
          </a:bodyPr>
          <a:lstStyle/>
          <a:p>
            <a:pPr lvl="0" defTabSz="914400" fontAlgn="base">
              <a:defRPr/>
            </a:pPr>
            <a:r>
              <a:rPr lang="fr-FR" b="1" dirty="0">
                <a:solidFill>
                  <a:schemeClr val="accent5"/>
                </a:solidFill>
              </a:rPr>
              <a:t>Implémenter des boucles de feedback</a:t>
            </a:r>
          </a:p>
        </p:txBody>
      </p:sp>
      <p:pic>
        <p:nvPicPr>
          <p:cNvPr id="15" name="Image 14"/>
          <p:cNvPicPr>
            <a:picLocks noChangeAspect="1"/>
          </p:cNvPicPr>
          <p:nvPr/>
        </p:nvPicPr>
        <p:blipFill>
          <a:blip r:embed="rId7"/>
          <a:stretch>
            <a:fillRect/>
          </a:stretch>
        </p:blipFill>
        <p:spPr>
          <a:xfrm>
            <a:off x="8455221" y="4650701"/>
            <a:ext cx="1094300" cy="1242054"/>
          </a:xfrm>
          <a:prstGeom prst="rect">
            <a:avLst/>
          </a:prstGeom>
        </p:spPr>
      </p:pic>
      <p:sp>
        <p:nvSpPr>
          <p:cNvPr id="16" name="Rectangle 15"/>
          <p:cNvSpPr/>
          <p:nvPr/>
        </p:nvSpPr>
        <p:spPr>
          <a:xfrm>
            <a:off x="3132882" y="3716142"/>
            <a:ext cx="7831772" cy="369332"/>
          </a:xfrm>
          <a:prstGeom prst="rect">
            <a:avLst/>
          </a:prstGeom>
        </p:spPr>
        <p:txBody>
          <a:bodyPr wrap="square">
            <a:spAutoFit/>
          </a:bodyPr>
          <a:lstStyle/>
          <a:p>
            <a:pPr lvl="0" defTabSz="914400" fontAlgn="base">
              <a:defRPr/>
            </a:pPr>
            <a:r>
              <a:rPr lang="fr-FR" b="1" dirty="0">
                <a:solidFill>
                  <a:schemeClr val="tx2"/>
                </a:solidFill>
              </a:rPr>
              <a:t>S’améliorer collaborativement, Évoluer expérimentalement</a:t>
            </a:r>
          </a:p>
        </p:txBody>
      </p:sp>
      <p:pic>
        <p:nvPicPr>
          <p:cNvPr id="17" name="Image 16"/>
          <p:cNvPicPr>
            <a:picLocks noChangeAspect="1"/>
          </p:cNvPicPr>
          <p:nvPr/>
        </p:nvPicPr>
        <p:blipFill>
          <a:blip r:embed="rId8"/>
          <a:stretch>
            <a:fillRect/>
          </a:stretch>
        </p:blipFill>
        <p:spPr>
          <a:xfrm>
            <a:off x="9796962" y="3411409"/>
            <a:ext cx="1613654" cy="1294172"/>
          </a:xfrm>
          <a:prstGeom prst="rect">
            <a:avLst/>
          </a:prstGeom>
        </p:spPr>
      </p:pic>
    </p:spTree>
    <p:extLst>
      <p:ext uri="{BB962C8B-B14F-4D97-AF65-F5344CB8AC3E}">
        <p14:creationId xmlns:p14="http://schemas.microsoft.com/office/powerpoint/2010/main" val="31870063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Objectif de cette 2</a:t>
            </a:r>
            <a:r>
              <a:rPr lang="fr-FR" baseline="30000" dirty="0"/>
              <a:t>ème</a:t>
            </a:r>
            <a:r>
              <a:rPr lang="fr-FR" dirty="0"/>
              <a:t> itération</a:t>
            </a:r>
          </a:p>
        </p:txBody>
      </p:sp>
      <p:sp>
        <p:nvSpPr>
          <p:cNvPr id="3" name="Espace réservé du contenu 2"/>
          <p:cNvSpPr>
            <a:spLocks noGrp="1"/>
          </p:cNvSpPr>
          <p:nvPr>
            <p:ph idx="1"/>
          </p:nvPr>
        </p:nvSpPr>
        <p:spPr/>
        <p:txBody>
          <a:bodyPr/>
          <a:lstStyle/>
          <a:p>
            <a:r>
              <a:rPr lang="fr-FR" i="1" dirty="0"/>
              <a:t>Trouver un nom à votre pizzeria,</a:t>
            </a:r>
          </a:p>
          <a:p>
            <a:r>
              <a:rPr lang="fr-FR" i="1" dirty="0"/>
              <a:t>Vous avez 5 minutes pour construire vos stations de travail en introduisant des lieux de stockage des ingrédients par exemple à l’aide du scotch de peintre à votre disposition et définir vos limites pour chaque étape de votre flux.</a:t>
            </a:r>
            <a:endParaRPr lang="fr-FR" dirty="0"/>
          </a:p>
        </p:txBody>
      </p:sp>
      <p:pic>
        <p:nvPicPr>
          <p:cNvPr id="4" name="Image 3"/>
          <p:cNvPicPr>
            <a:picLocks noChangeAspect="1"/>
          </p:cNvPicPr>
          <p:nvPr/>
        </p:nvPicPr>
        <p:blipFill>
          <a:blip r:embed="rId3"/>
          <a:stretch>
            <a:fillRect/>
          </a:stretch>
        </p:blipFill>
        <p:spPr>
          <a:xfrm>
            <a:off x="10906303" y="195434"/>
            <a:ext cx="1196617" cy="1214266"/>
          </a:xfrm>
          <a:prstGeom prst="rect">
            <a:avLst/>
          </a:prstGeom>
        </p:spPr>
      </p:pic>
    </p:spTree>
    <p:extLst>
      <p:ext uri="{BB962C8B-B14F-4D97-AF65-F5344CB8AC3E}">
        <p14:creationId xmlns:p14="http://schemas.microsoft.com/office/powerpoint/2010/main" val="4407672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6 pratiques</a:t>
            </a:r>
          </a:p>
        </p:txBody>
      </p:sp>
      <p:pic>
        <p:nvPicPr>
          <p:cNvPr id="5" name="Picture 2" descr="RÃ©sultat de recherche d'images pour &quot;4 principes de kanban&quot;"/>
          <p:cNvPicPr>
            <a:picLocks noChangeAspect="1" noChangeArrowheads="1"/>
          </p:cNvPicPr>
          <p:nvPr/>
        </p:nvPicPr>
        <p:blipFill rotWithShape="1">
          <a:blip r:embed="rId3">
            <a:extLst>
              <a:ext uri="{28A0092B-C50C-407E-A947-70E740481C1C}">
                <a14:useLocalDpi xmlns:a14="http://schemas.microsoft.com/office/drawing/2010/main" val="0"/>
              </a:ext>
            </a:extLst>
          </a:blip>
          <a:srcRect t="12108"/>
          <a:stretch/>
        </p:blipFill>
        <p:spPr bwMode="auto">
          <a:xfrm>
            <a:off x="2926673" y="2181785"/>
            <a:ext cx="8244189" cy="4077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2039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Objectif de cette 3</a:t>
            </a:r>
            <a:r>
              <a:rPr lang="fr-FR" baseline="30000" dirty="0"/>
              <a:t>ème</a:t>
            </a:r>
            <a:r>
              <a:rPr lang="fr-FR" dirty="0"/>
              <a:t> itération</a:t>
            </a:r>
          </a:p>
        </p:txBody>
      </p:sp>
      <p:sp>
        <p:nvSpPr>
          <p:cNvPr id="3" name="Espace réservé du contenu 2"/>
          <p:cNvSpPr>
            <a:spLocks noGrp="1"/>
          </p:cNvSpPr>
          <p:nvPr>
            <p:ph idx="1"/>
          </p:nvPr>
        </p:nvSpPr>
        <p:spPr/>
        <p:txBody>
          <a:bodyPr/>
          <a:lstStyle/>
          <a:p>
            <a:r>
              <a:rPr lang="fr-FR" i="1" dirty="0"/>
              <a:t>Vous avez gagné en popularité !</a:t>
            </a:r>
          </a:p>
          <a:p>
            <a:r>
              <a:rPr lang="fr-FR" i="1" dirty="0"/>
              <a:t>Vous avez décidé d’introduire une nouvelle pizza à votre carte : </a:t>
            </a:r>
          </a:p>
          <a:p>
            <a:pPr lvl="1"/>
            <a:r>
              <a:rPr lang="fr-FR" i="1" dirty="0"/>
              <a:t>la pizza </a:t>
            </a:r>
            <a:r>
              <a:rPr lang="fr-FR" i="1" dirty="0" err="1"/>
              <a:t>Rucola</a:t>
            </a:r>
            <a:r>
              <a:rPr lang="fr-FR" i="1" dirty="0"/>
              <a:t>. </a:t>
            </a:r>
          </a:p>
          <a:p>
            <a:r>
              <a:rPr lang="fr-FR" i="1" dirty="0"/>
              <a:t>Elle est constituée </a:t>
            </a:r>
          </a:p>
          <a:p>
            <a:pPr lvl="1"/>
            <a:r>
              <a:rPr lang="fr-FR" dirty="0"/>
              <a:t>D’une croûte avec bord extérieur replié vers le haut</a:t>
            </a:r>
          </a:p>
          <a:p>
            <a:pPr lvl="1"/>
            <a:r>
              <a:rPr lang="fr-FR" i="1" dirty="0"/>
              <a:t>D’une même base tomate </a:t>
            </a:r>
          </a:p>
          <a:p>
            <a:pPr lvl="1"/>
            <a:r>
              <a:rPr lang="fr-FR" i="1" dirty="0"/>
              <a:t>Sur laquelle sont disposées 7 lamelles de roquettes (Post-it vert). </a:t>
            </a:r>
          </a:p>
          <a:p>
            <a:pPr lvl="1"/>
            <a:r>
              <a:rPr lang="fr-FR" i="1" dirty="0"/>
              <a:t>Cependant, il faut faire attention car la roquette brûle facilement dans le four ! Il faut donc l’ajouter après coup, lorsque la base de pizza est sortie du four.</a:t>
            </a:r>
            <a:endParaRPr lang="fr-FR" dirty="0"/>
          </a:p>
        </p:txBody>
      </p:sp>
      <p:pic>
        <p:nvPicPr>
          <p:cNvPr id="5" name="Image 4"/>
          <p:cNvPicPr>
            <a:picLocks noChangeAspect="1"/>
          </p:cNvPicPr>
          <p:nvPr/>
        </p:nvPicPr>
        <p:blipFill>
          <a:blip r:embed="rId2"/>
          <a:stretch>
            <a:fillRect/>
          </a:stretch>
        </p:blipFill>
        <p:spPr>
          <a:xfrm>
            <a:off x="9925665" y="351633"/>
            <a:ext cx="2050025" cy="2082285"/>
          </a:xfrm>
          <a:prstGeom prst="rect">
            <a:avLst/>
          </a:prstGeom>
        </p:spPr>
      </p:pic>
    </p:spTree>
    <p:extLst>
      <p:ext uri="{BB962C8B-B14F-4D97-AF65-F5344CB8AC3E}">
        <p14:creationId xmlns:p14="http://schemas.microsoft.com/office/powerpoint/2010/main" val="208639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Kanban</a:t>
            </a:r>
          </a:p>
        </p:txBody>
      </p:sp>
    </p:spTree>
    <p:extLst>
      <p:ext uri="{BB962C8B-B14F-4D97-AF65-F5344CB8AC3E}">
        <p14:creationId xmlns:p14="http://schemas.microsoft.com/office/powerpoint/2010/main" val="41273606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Objectif de cette 3</a:t>
            </a:r>
            <a:r>
              <a:rPr lang="fr-FR" baseline="30000" dirty="0"/>
              <a:t>ème</a:t>
            </a:r>
            <a:r>
              <a:rPr lang="fr-FR" dirty="0"/>
              <a:t> itération</a:t>
            </a:r>
          </a:p>
        </p:txBody>
      </p:sp>
      <p:sp>
        <p:nvSpPr>
          <p:cNvPr id="3" name="Espace réservé du contenu 2"/>
          <p:cNvSpPr>
            <a:spLocks noGrp="1"/>
          </p:cNvSpPr>
          <p:nvPr>
            <p:ph idx="1"/>
          </p:nvPr>
        </p:nvSpPr>
        <p:spPr/>
        <p:txBody>
          <a:bodyPr/>
          <a:lstStyle/>
          <a:p>
            <a:r>
              <a:rPr lang="fr-FR" i="1" dirty="0"/>
              <a:t>Vous avez eu tellement de succès que vos clients vous font des commandes. </a:t>
            </a:r>
          </a:p>
          <a:p>
            <a:r>
              <a:rPr lang="fr-FR" i="1" dirty="0"/>
              <a:t>Ces dernières comportent généralement plus d’une part de pizza Hawaïenne et/ou </a:t>
            </a:r>
            <a:r>
              <a:rPr lang="fr-FR" i="1" dirty="0" err="1"/>
              <a:t>Rucola</a:t>
            </a:r>
            <a:r>
              <a:rPr lang="fr-FR" i="1" dirty="0"/>
              <a:t>. </a:t>
            </a:r>
          </a:p>
          <a:p>
            <a:r>
              <a:rPr lang="fr-FR" i="1" dirty="0"/>
              <a:t>Attention, vous ne recevrez de points que si l’intégralité de la commande est remplie !</a:t>
            </a:r>
            <a:endParaRPr lang="fr-FR" dirty="0"/>
          </a:p>
        </p:txBody>
      </p:sp>
      <p:pic>
        <p:nvPicPr>
          <p:cNvPr id="5" name="Image 4"/>
          <p:cNvPicPr>
            <a:picLocks noChangeAspect="1"/>
          </p:cNvPicPr>
          <p:nvPr/>
        </p:nvPicPr>
        <p:blipFill>
          <a:blip r:embed="rId3"/>
          <a:stretch>
            <a:fillRect/>
          </a:stretch>
        </p:blipFill>
        <p:spPr>
          <a:xfrm>
            <a:off x="8067369" y="4333698"/>
            <a:ext cx="2050025" cy="2082285"/>
          </a:xfrm>
          <a:prstGeom prst="rect">
            <a:avLst/>
          </a:prstGeom>
        </p:spPr>
      </p:pic>
      <p:pic>
        <p:nvPicPr>
          <p:cNvPr id="6" name="Image 5"/>
          <p:cNvPicPr>
            <a:picLocks noChangeAspect="1"/>
          </p:cNvPicPr>
          <p:nvPr/>
        </p:nvPicPr>
        <p:blipFill>
          <a:blip r:embed="rId4"/>
          <a:stretch>
            <a:fillRect/>
          </a:stretch>
        </p:blipFill>
        <p:spPr>
          <a:xfrm>
            <a:off x="10906303" y="195434"/>
            <a:ext cx="1196617" cy="1214266"/>
          </a:xfrm>
          <a:prstGeom prst="rect">
            <a:avLst/>
          </a:prstGeom>
        </p:spPr>
      </p:pic>
    </p:spTree>
    <p:extLst>
      <p:ext uri="{BB962C8B-B14F-4D97-AF65-F5344CB8AC3E}">
        <p14:creationId xmlns:p14="http://schemas.microsoft.com/office/powerpoint/2010/main" val="30238550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Théorie des contraintes</a:t>
            </a:r>
          </a:p>
        </p:txBody>
      </p:sp>
      <p:sp>
        <p:nvSpPr>
          <p:cNvPr id="3" name="Espace réservé du contenu 2"/>
          <p:cNvSpPr>
            <a:spLocks noGrp="1"/>
          </p:cNvSpPr>
          <p:nvPr>
            <p:ph idx="1"/>
          </p:nvPr>
        </p:nvSpPr>
        <p:spPr/>
        <p:txBody>
          <a:bodyPr/>
          <a:lstStyle/>
          <a:p>
            <a:pPr marL="0" indent="0" fontAlgn="base">
              <a:buNone/>
            </a:pPr>
            <a:r>
              <a:rPr lang="fr-FR" dirty="0"/>
              <a:t>En effet,  dans la 2</a:t>
            </a:r>
            <a:r>
              <a:rPr lang="fr-FR" baseline="30000" dirty="0"/>
              <a:t>ème</a:t>
            </a:r>
            <a:r>
              <a:rPr lang="fr-FR" dirty="0"/>
              <a:t> partie de l’atelier, nous introduisons une contrainte dans le processus : le fait que la </a:t>
            </a:r>
            <a:r>
              <a:rPr lang="fr-FR" dirty="0" err="1"/>
              <a:t>rucola</a:t>
            </a:r>
            <a:r>
              <a:rPr lang="fr-FR" dirty="0"/>
              <a:t> brûle dans le four !</a:t>
            </a:r>
          </a:p>
          <a:p>
            <a:pPr fontAlgn="base"/>
            <a:endParaRPr lang="fr-FR" dirty="0"/>
          </a:p>
          <a:p>
            <a:pPr fontAlgn="base"/>
            <a:r>
              <a:rPr lang="fr-FR" dirty="0"/>
              <a:t>Identifier la contrainte (le goulot d’étranglement)</a:t>
            </a:r>
          </a:p>
          <a:p>
            <a:pPr fontAlgn="base"/>
            <a:r>
              <a:rPr lang="fr-FR" dirty="0"/>
              <a:t>Exploiter la contrainte (maximiser son utilisation)</a:t>
            </a:r>
          </a:p>
          <a:p>
            <a:pPr fontAlgn="base"/>
            <a:r>
              <a:rPr lang="fr-FR" dirty="0"/>
              <a:t>Subordonner le système à la contrainte</a:t>
            </a:r>
          </a:p>
          <a:p>
            <a:pPr fontAlgn="base"/>
            <a:r>
              <a:rPr lang="fr-FR" dirty="0"/>
              <a:t>Élever la performance de la contrainte</a:t>
            </a:r>
          </a:p>
          <a:p>
            <a:pPr fontAlgn="base"/>
            <a:r>
              <a:rPr lang="fr-FR" dirty="0"/>
              <a:t>Recommencer à la première étape si la contrainte change</a:t>
            </a:r>
          </a:p>
          <a:p>
            <a:endParaRPr lang="fr-FR" dirty="0"/>
          </a:p>
        </p:txBody>
      </p:sp>
    </p:spTree>
    <p:extLst>
      <p:ext uri="{BB962C8B-B14F-4D97-AF65-F5344CB8AC3E}">
        <p14:creationId xmlns:p14="http://schemas.microsoft.com/office/powerpoint/2010/main" val="12520863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Théorie des contraintes</a:t>
            </a:r>
          </a:p>
        </p:txBody>
      </p:sp>
      <p:sp>
        <p:nvSpPr>
          <p:cNvPr id="3" name="Espace réservé du contenu 2"/>
          <p:cNvSpPr>
            <a:spLocks noGrp="1"/>
          </p:cNvSpPr>
          <p:nvPr>
            <p:ph idx="1"/>
          </p:nvPr>
        </p:nvSpPr>
        <p:spPr/>
        <p:txBody>
          <a:bodyPr>
            <a:normAutofit/>
          </a:bodyPr>
          <a:lstStyle/>
          <a:p>
            <a:pPr fontAlgn="base"/>
            <a:r>
              <a:rPr lang="fr-FR" dirty="0"/>
              <a:t>Identifier la contrainte (le goulot d’étranglement)</a:t>
            </a:r>
          </a:p>
          <a:p>
            <a:pPr lvl="1" fontAlgn="base"/>
            <a:r>
              <a:rPr lang="fr-FR" dirty="0"/>
              <a:t>Dans un contexte de production, le goulot est très généralement identifié.</a:t>
            </a:r>
          </a:p>
          <a:p>
            <a:pPr lvl="1" fontAlgn="base"/>
            <a:r>
              <a:rPr lang="fr-FR" dirty="0"/>
              <a:t>Sinon, remonter le flux de l’expédition, en observant les occupations des postes.</a:t>
            </a:r>
          </a:p>
          <a:p>
            <a:pPr lvl="1" fontAlgn="base"/>
            <a:r>
              <a:rPr lang="fr-FR" dirty="0"/>
              <a:t>Cette notion est importante car elle limite le débit du système tout entier.</a:t>
            </a:r>
          </a:p>
          <a:p>
            <a:pPr fontAlgn="base"/>
            <a:endParaRPr lang="fr-FR" dirty="0"/>
          </a:p>
          <a:p>
            <a:pPr marL="0" indent="0" fontAlgn="base">
              <a:buNone/>
            </a:pPr>
            <a:endParaRPr lang="fr-FR" dirty="0"/>
          </a:p>
        </p:txBody>
      </p:sp>
    </p:spTree>
    <p:extLst>
      <p:ext uri="{BB962C8B-B14F-4D97-AF65-F5344CB8AC3E}">
        <p14:creationId xmlns:p14="http://schemas.microsoft.com/office/powerpoint/2010/main" val="7168821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Théorie des contraintes</a:t>
            </a:r>
          </a:p>
        </p:txBody>
      </p:sp>
      <p:sp>
        <p:nvSpPr>
          <p:cNvPr id="3" name="Espace réservé du contenu 2"/>
          <p:cNvSpPr>
            <a:spLocks noGrp="1"/>
          </p:cNvSpPr>
          <p:nvPr>
            <p:ph idx="1"/>
          </p:nvPr>
        </p:nvSpPr>
        <p:spPr/>
        <p:txBody>
          <a:bodyPr>
            <a:normAutofit/>
          </a:bodyPr>
          <a:lstStyle/>
          <a:p>
            <a:pPr fontAlgn="base"/>
            <a:r>
              <a:rPr lang="fr-FR" dirty="0"/>
              <a:t>Exploiter la contrainte (maximiser son utilisation )</a:t>
            </a:r>
          </a:p>
          <a:p>
            <a:pPr lvl="1" fontAlgn="base"/>
            <a:r>
              <a:rPr lang="fr-FR" dirty="0"/>
              <a:t>La contrainte détermine la performance, le débit, les ventes et les revenus du système tout entier.</a:t>
            </a:r>
          </a:p>
          <a:p>
            <a:pPr lvl="1" fontAlgn="base"/>
            <a:r>
              <a:rPr lang="fr-FR" dirty="0"/>
              <a:t>Cela signifie utiliser toute la capacité de cette ressource pour atteindre le but qui est généralement le profit. « Faire du profit maintenant et dans le Futur » </a:t>
            </a:r>
            <a:r>
              <a:rPr lang="fr-FR" dirty="0" err="1"/>
              <a:t>Goldratt</a:t>
            </a:r>
            <a:r>
              <a:rPr lang="fr-FR" dirty="0"/>
              <a:t> »</a:t>
            </a:r>
          </a:p>
          <a:p>
            <a:pPr lvl="1" fontAlgn="base"/>
            <a:r>
              <a:rPr lang="fr-FR" dirty="0"/>
              <a:t>Utiliser de manière efficiente avant de vouloir la multiplier,</a:t>
            </a:r>
          </a:p>
          <a:p>
            <a:pPr lvl="1" fontAlgn="base"/>
            <a:r>
              <a:rPr lang="fr-FR" dirty="0"/>
              <a:t>Dégager un supplément de capacité peut être intéressant.</a:t>
            </a:r>
          </a:p>
          <a:p>
            <a:pPr marL="0" indent="0" fontAlgn="base">
              <a:buNone/>
            </a:pPr>
            <a:endParaRPr lang="fr-FR" dirty="0"/>
          </a:p>
        </p:txBody>
      </p:sp>
    </p:spTree>
    <p:extLst>
      <p:ext uri="{BB962C8B-B14F-4D97-AF65-F5344CB8AC3E}">
        <p14:creationId xmlns:p14="http://schemas.microsoft.com/office/powerpoint/2010/main" val="31926740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Théorie des contraintes</a:t>
            </a:r>
          </a:p>
        </p:txBody>
      </p:sp>
      <p:sp>
        <p:nvSpPr>
          <p:cNvPr id="3" name="Espace réservé du contenu 2"/>
          <p:cNvSpPr>
            <a:spLocks noGrp="1"/>
          </p:cNvSpPr>
          <p:nvPr>
            <p:ph idx="1"/>
          </p:nvPr>
        </p:nvSpPr>
        <p:spPr/>
        <p:txBody>
          <a:bodyPr/>
          <a:lstStyle/>
          <a:p>
            <a:pPr fontAlgn="base"/>
            <a:r>
              <a:rPr lang="fr-FR" dirty="0"/>
              <a:t>Subordonner le système à la contrainte</a:t>
            </a:r>
          </a:p>
          <a:p>
            <a:pPr lvl="1" fontAlgn="base"/>
            <a:r>
              <a:rPr lang="fr-FR" dirty="0"/>
              <a:t>La contrainte détermine tout le débit du processus.</a:t>
            </a:r>
          </a:p>
          <a:p>
            <a:pPr lvl="1" fontAlgn="base"/>
            <a:r>
              <a:rPr lang="fr-FR" dirty="0"/>
              <a:t>Pour forcer la synchronisation, s’assurer de l’utilisation optimale du goulot et réguler l’activité des autres ressources. </a:t>
            </a:r>
          </a:p>
          <a:p>
            <a:pPr lvl="1" fontAlgn="base"/>
            <a:r>
              <a:rPr lang="fr-FR" dirty="0"/>
              <a:t>Principe </a:t>
            </a:r>
            <a:r>
              <a:rPr lang="fr-FR" dirty="0" err="1"/>
              <a:t>Drum</a:t>
            </a:r>
            <a:r>
              <a:rPr lang="fr-FR" dirty="0"/>
              <a:t>-Buffer-</a:t>
            </a:r>
            <a:r>
              <a:rPr lang="fr-FR" dirty="0" err="1"/>
              <a:t>Rope</a:t>
            </a:r>
            <a:r>
              <a:rPr lang="fr-FR" dirty="0"/>
              <a:t> (DBR ou Tambour – Tampon – Corde)</a:t>
            </a:r>
          </a:p>
          <a:p>
            <a:pPr fontAlgn="base"/>
            <a:endParaRPr lang="fr-FR" dirty="0"/>
          </a:p>
        </p:txBody>
      </p:sp>
    </p:spTree>
    <p:extLst>
      <p:ext uri="{BB962C8B-B14F-4D97-AF65-F5344CB8AC3E}">
        <p14:creationId xmlns:p14="http://schemas.microsoft.com/office/powerpoint/2010/main" val="14501355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Théorie des contraintes</a:t>
            </a:r>
          </a:p>
        </p:txBody>
      </p:sp>
      <p:sp>
        <p:nvSpPr>
          <p:cNvPr id="3" name="Espace réservé du contenu 2"/>
          <p:cNvSpPr>
            <a:spLocks noGrp="1"/>
          </p:cNvSpPr>
          <p:nvPr>
            <p:ph idx="1"/>
          </p:nvPr>
        </p:nvSpPr>
        <p:spPr/>
        <p:txBody>
          <a:bodyPr/>
          <a:lstStyle/>
          <a:p>
            <a:pPr fontAlgn="base"/>
            <a:r>
              <a:rPr lang="fr-FR" dirty="0"/>
              <a:t>Élever la performance de la contrainte</a:t>
            </a:r>
          </a:p>
          <a:p>
            <a:pPr lvl="1" fontAlgn="base"/>
            <a:r>
              <a:rPr lang="fr-FR" dirty="0"/>
              <a:t>Une fois toutes les initiatives réaliser alors trouver une solution pour permettre d’améliorer la contrainte.</a:t>
            </a:r>
          </a:p>
          <a:p>
            <a:pPr fontAlgn="base"/>
            <a:endParaRPr lang="fr-FR" dirty="0"/>
          </a:p>
          <a:p>
            <a:pPr fontAlgn="base"/>
            <a:r>
              <a:rPr lang="fr-FR" dirty="0"/>
              <a:t>Recommencer à la première étape si la contrainte change</a:t>
            </a:r>
          </a:p>
          <a:p>
            <a:pPr lvl="1"/>
            <a:r>
              <a:rPr lang="fr-FR" dirty="0"/>
              <a:t>Et oui, quand un goulot est géré, un autre apparaît.</a:t>
            </a:r>
          </a:p>
        </p:txBody>
      </p:sp>
    </p:spTree>
    <p:extLst>
      <p:ext uri="{BB962C8B-B14F-4D97-AF65-F5344CB8AC3E}">
        <p14:creationId xmlns:p14="http://schemas.microsoft.com/office/powerpoint/2010/main" val="15970973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Théorie des contraintes</a:t>
            </a:r>
          </a:p>
        </p:txBody>
      </p:sp>
      <p:sp>
        <p:nvSpPr>
          <p:cNvPr id="3" name="Espace réservé du contenu 2"/>
          <p:cNvSpPr>
            <a:spLocks noGrp="1"/>
          </p:cNvSpPr>
          <p:nvPr>
            <p:ph idx="1"/>
          </p:nvPr>
        </p:nvSpPr>
        <p:spPr/>
        <p:txBody>
          <a:bodyPr>
            <a:normAutofit/>
          </a:bodyPr>
          <a:lstStyle/>
          <a:p>
            <a:pPr marL="0" indent="0">
              <a:buNone/>
            </a:pPr>
            <a:r>
              <a:rPr lang="fr-FR" dirty="0"/>
              <a:t>Les 9 règles d’or de la Théorie des Contraintes</a:t>
            </a:r>
          </a:p>
          <a:p>
            <a:pPr marL="0" indent="0">
              <a:buNone/>
            </a:pPr>
            <a:r>
              <a:rPr lang="fr-FR" dirty="0"/>
              <a:t> </a:t>
            </a:r>
          </a:p>
          <a:p>
            <a:r>
              <a:rPr lang="fr-FR" dirty="0"/>
              <a:t>Équilibrer les flux et non les capacités</a:t>
            </a:r>
          </a:p>
          <a:p>
            <a:r>
              <a:rPr lang="fr-FR" dirty="0"/>
              <a:t>Une heure perdue sur un goulot est une heure perdue pour tout le système</a:t>
            </a:r>
          </a:p>
          <a:p>
            <a:r>
              <a:rPr lang="fr-FR" dirty="0"/>
              <a:t>Une heure gagnée sur un non-goulot n’est qu’un leurre</a:t>
            </a:r>
          </a:p>
          <a:p>
            <a:r>
              <a:rPr lang="fr-FR" dirty="0"/>
              <a:t>Le niveau d’utilisation d’un non-goulot n’est pas déterminé par son propre potentiel mais par d’autres contraintes du système</a:t>
            </a:r>
          </a:p>
        </p:txBody>
      </p:sp>
    </p:spTree>
    <p:extLst>
      <p:ext uri="{BB962C8B-B14F-4D97-AF65-F5344CB8AC3E}">
        <p14:creationId xmlns:p14="http://schemas.microsoft.com/office/powerpoint/2010/main" val="7368430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Théorie des contraintes</a:t>
            </a:r>
          </a:p>
        </p:txBody>
      </p:sp>
      <p:sp>
        <p:nvSpPr>
          <p:cNvPr id="3" name="Espace réservé du contenu 2"/>
          <p:cNvSpPr>
            <a:spLocks noGrp="1"/>
          </p:cNvSpPr>
          <p:nvPr>
            <p:ph idx="1"/>
          </p:nvPr>
        </p:nvSpPr>
        <p:spPr/>
        <p:txBody>
          <a:bodyPr>
            <a:normAutofit/>
          </a:bodyPr>
          <a:lstStyle/>
          <a:p>
            <a:pPr marL="0" indent="0">
              <a:buNone/>
            </a:pPr>
            <a:r>
              <a:rPr lang="fr-FR" dirty="0"/>
              <a:t>Les 9 règles d’or de la Théorie des Contraintes</a:t>
            </a:r>
          </a:p>
          <a:p>
            <a:pPr marL="0" indent="0">
              <a:buNone/>
            </a:pPr>
            <a:r>
              <a:rPr lang="fr-FR" dirty="0"/>
              <a:t> </a:t>
            </a:r>
          </a:p>
          <a:p>
            <a:r>
              <a:rPr lang="fr-FR" dirty="0"/>
              <a:t>Utilisation et activation d’une ressource ne sont pas synonymes</a:t>
            </a:r>
          </a:p>
          <a:p>
            <a:r>
              <a:rPr lang="fr-FR" dirty="0"/>
              <a:t>Les goulots déterminent à la fois le débit de sortie et les niveaux de stocks</a:t>
            </a:r>
          </a:p>
          <a:p>
            <a:r>
              <a:rPr lang="fr-FR" dirty="0"/>
              <a:t>Lot de transfert et lot de fabrication ne doivent pas forcément être égaux</a:t>
            </a:r>
          </a:p>
          <a:p>
            <a:r>
              <a:rPr lang="fr-FR" dirty="0"/>
              <a:t>Les lots de production doivent être variables et non fixes</a:t>
            </a:r>
          </a:p>
          <a:p>
            <a:r>
              <a:rPr lang="fr-FR" dirty="0"/>
              <a:t>Établir un programme directeur qui tient compte de toutes les contraintes</a:t>
            </a:r>
          </a:p>
          <a:p>
            <a:endParaRPr lang="fr-FR" dirty="0"/>
          </a:p>
        </p:txBody>
      </p:sp>
    </p:spTree>
    <p:extLst>
      <p:ext uri="{BB962C8B-B14F-4D97-AF65-F5344CB8AC3E}">
        <p14:creationId xmlns:p14="http://schemas.microsoft.com/office/powerpoint/2010/main" val="36247997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Objectif de cette 4</a:t>
            </a:r>
            <a:r>
              <a:rPr lang="fr-FR" baseline="30000" dirty="0"/>
              <a:t>ème</a:t>
            </a:r>
            <a:r>
              <a:rPr lang="fr-FR" dirty="0"/>
              <a:t> itération</a:t>
            </a:r>
          </a:p>
        </p:txBody>
      </p:sp>
      <p:sp>
        <p:nvSpPr>
          <p:cNvPr id="3" name="Espace réservé du contenu 2"/>
          <p:cNvSpPr>
            <a:spLocks noGrp="1"/>
          </p:cNvSpPr>
          <p:nvPr>
            <p:ph idx="1"/>
          </p:nvPr>
        </p:nvSpPr>
        <p:spPr/>
        <p:txBody>
          <a:bodyPr/>
          <a:lstStyle/>
          <a:p>
            <a:r>
              <a:rPr lang="fr-FR" i="1" dirty="0"/>
              <a:t>On continue !</a:t>
            </a:r>
            <a:endParaRPr lang="fr-FR" dirty="0"/>
          </a:p>
        </p:txBody>
      </p:sp>
      <p:pic>
        <p:nvPicPr>
          <p:cNvPr id="5" name="Image 4"/>
          <p:cNvPicPr>
            <a:picLocks noChangeAspect="1"/>
          </p:cNvPicPr>
          <p:nvPr/>
        </p:nvPicPr>
        <p:blipFill>
          <a:blip r:embed="rId3"/>
          <a:stretch>
            <a:fillRect/>
          </a:stretch>
        </p:blipFill>
        <p:spPr>
          <a:xfrm>
            <a:off x="7619797" y="3745859"/>
            <a:ext cx="2050025" cy="2082285"/>
          </a:xfrm>
          <a:prstGeom prst="rect">
            <a:avLst/>
          </a:prstGeom>
        </p:spPr>
      </p:pic>
      <p:pic>
        <p:nvPicPr>
          <p:cNvPr id="6" name="Image 5"/>
          <p:cNvPicPr>
            <a:picLocks noChangeAspect="1"/>
          </p:cNvPicPr>
          <p:nvPr/>
        </p:nvPicPr>
        <p:blipFill>
          <a:blip r:embed="rId4"/>
          <a:stretch>
            <a:fillRect/>
          </a:stretch>
        </p:blipFill>
        <p:spPr>
          <a:xfrm>
            <a:off x="10906303" y="195434"/>
            <a:ext cx="1196617" cy="1214266"/>
          </a:xfrm>
          <a:prstGeom prst="rect">
            <a:avLst/>
          </a:prstGeom>
        </p:spPr>
      </p:pic>
      <p:pic>
        <p:nvPicPr>
          <p:cNvPr id="7" name="Image 6"/>
          <p:cNvPicPr>
            <a:picLocks noChangeAspect="1"/>
          </p:cNvPicPr>
          <p:nvPr/>
        </p:nvPicPr>
        <p:blipFill>
          <a:blip r:embed="rId5"/>
          <a:stretch>
            <a:fillRect/>
          </a:stretch>
        </p:blipFill>
        <p:spPr>
          <a:xfrm>
            <a:off x="4020223" y="3609433"/>
            <a:ext cx="3193576" cy="1832142"/>
          </a:xfrm>
          <a:prstGeom prst="rect">
            <a:avLst/>
          </a:prstGeom>
        </p:spPr>
      </p:pic>
    </p:spTree>
    <p:extLst>
      <p:ext uri="{BB962C8B-B14F-4D97-AF65-F5344CB8AC3E}">
        <p14:creationId xmlns:p14="http://schemas.microsoft.com/office/powerpoint/2010/main" val="14151431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Objectif de cette dernière itération</a:t>
            </a:r>
          </a:p>
        </p:txBody>
      </p:sp>
      <p:sp>
        <p:nvSpPr>
          <p:cNvPr id="3" name="Espace réservé du contenu 2"/>
          <p:cNvSpPr>
            <a:spLocks noGrp="1"/>
          </p:cNvSpPr>
          <p:nvPr>
            <p:ph idx="1"/>
          </p:nvPr>
        </p:nvSpPr>
        <p:spPr>
          <a:xfrm>
            <a:off x="2589211" y="2133600"/>
            <a:ext cx="9342233" cy="3777622"/>
          </a:xfrm>
        </p:spPr>
        <p:txBody>
          <a:bodyPr/>
          <a:lstStyle/>
          <a:p>
            <a:r>
              <a:rPr lang="fr-FR" i="1" dirty="0"/>
              <a:t>Pour cette dernière itération, </a:t>
            </a:r>
          </a:p>
          <a:p>
            <a:r>
              <a:rPr lang="fr-FR" i="1" dirty="0"/>
              <a:t>repenser à votre expérience de jeu </a:t>
            </a:r>
          </a:p>
          <a:p>
            <a:r>
              <a:rPr lang="fr-FR" i="1" dirty="0"/>
              <a:t>et de décrire votre processus de production </a:t>
            </a:r>
          </a:p>
          <a:p>
            <a:r>
              <a:rPr lang="fr-FR" i="1" dirty="0"/>
              <a:t>ainsi que les limites associées sur une feuille de </a:t>
            </a:r>
            <a:r>
              <a:rPr lang="fr-FR" i="1" dirty="0" err="1"/>
              <a:t>paperboard</a:t>
            </a:r>
            <a:r>
              <a:rPr lang="fr-FR" i="1" dirty="0"/>
              <a:t>. </a:t>
            </a:r>
          </a:p>
          <a:p>
            <a:r>
              <a:rPr lang="fr-FR" i="1" dirty="0"/>
              <a:t>N’hésitez pas à utiliser les ingrédients produits pendant le jeu ! Soyez créatifs ! 🙂</a:t>
            </a:r>
            <a:endParaRPr lang="fr-FR" dirty="0"/>
          </a:p>
        </p:txBody>
      </p:sp>
      <p:pic>
        <p:nvPicPr>
          <p:cNvPr id="6" name="Image 5"/>
          <p:cNvPicPr>
            <a:picLocks noChangeAspect="1"/>
          </p:cNvPicPr>
          <p:nvPr/>
        </p:nvPicPr>
        <p:blipFill>
          <a:blip r:embed="rId3"/>
          <a:stretch>
            <a:fillRect/>
          </a:stretch>
        </p:blipFill>
        <p:spPr>
          <a:xfrm>
            <a:off x="10906303" y="195434"/>
            <a:ext cx="1196617" cy="1214266"/>
          </a:xfrm>
          <a:prstGeom prst="rect">
            <a:avLst/>
          </a:prstGeom>
        </p:spPr>
      </p:pic>
    </p:spTree>
    <p:extLst>
      <p:ext uri="{BB962C8B-B14F-4D97-AF65-F5344CB8AC3E}">
        <p14:creationId xmlns:p14="http://schemas.microsoft.com/office/powerpoint/2010/main" val="2035163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a:t>
            </a:r>
            <a:r>
              <a:rPr lang="fr-FR" dirty="0" err="1"/>
              <a:t>framework</a:t>
            </a:r>
            <a:r>
              <a:rPr lang="fr-FR" dirty="0"/>
              <a:t> Kanban</a:t>
            </a:r>
          </a:p>
        </p:txBody>
      </p:sp>
      <p:pic>
        <p:nvPicPr>
          <p:cNvPr id="4" name="Image 3"/>
          <p:cNvPicPr>
            <a:picLocks noChangeAspect="1"/>
          </p:cNvPicPr>
          <p:nvPr/>
        </p:nvPicPr>
        <p:blipFill>
          <a:blip r:embed="rId3"/>
          <a:stretch>
            <a:fillRect/>
          </a:stretch>
        </p:blipFill>
        <p:spPr>
          <a:xfrm>
            <a:off x="3521909" y="2179816"/>
            <a:ext cx="6276847" cy="3633964"/>
          </a:xfrm>
          <a:prstGeom prst="rect">
            <a:avLst/>
          </a:prstGeom>
        </p:spPr>
      </p:pic>
    </p:spTree>
    <p:extLst>
      <p:ext uri="{BB962C8B-B14F-4D97-AF65-F5344CB8AC3E}">
        <p14:creationId xmlns:p14="http://schemas.microsoft.com/office/powerpoint/2010/main" val="17311839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C’est une méthode non prescriptive</a:t>
            </a:r>
          </a:p>
        </p:txBody>
      </p:sp>
      <p:pic>
        <p:nvPicPr>
          <p:cNvPr id="4" name="Picture 2" descr="ScrumBan.jpg (551Ã3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2545" y="1747290"/>
            <a:ext cx="7608060" cy="4432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35024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En compléments…</a:t>
            </a:r>
          </a:p>
        </p:txBody>
      </p:sp>
      <p:sp>
        <p:nvSpPr>
          <p:cNvPr id="3" name="Espace réservé du contenu 2"/>
          <p:cNvSpPr>
            <a:spLocks noGrp="1"/>
          </p:cNvSpPr>
          <p:nvPr>
            <p:ph idx="1"/>
          </p:nvPr>
        </p:nvSpPr>
        <p:spPr/>
        <p:txBody>
          <a:bodyPr>
            <a:normAutofit/>
          </a:bodyPr>
          <a:lstStyle/>
          <a:p>
            <a:r>
              <a:rPr lang="fr-FR" dirty="0"/>
              <a:t>Identifier et prioriser les travaux ayant la plus grande valeur</a:t>
            </a:r>
          </a:p>
          <a:p>
            <a:endParaRPr lang="fr-FR" dirty="0"/>
          </a:p>
          <a:p>
            <a:r>
              <a:rPr lang="fr-FR" dirty="0"/>
              <a:t>Diviser le travail en éléments à réaliser (carte Kanban)</a:t>
            </a:r>
          </a:p>
          <a:p>
            <a:endParaRPr lang="fr-FR" dirty="0"/>
          </a:p>
          <a:p>
            <a:r>
              <a:rPr lang="fr-FR" dirty="0"/>
              <a:t>Traiter régulièrement les problèmes</a:t>
            </a:r>
          </a:p>
          <a:p>
            <a:endParaRPr lang="fr-FR" dirty="0"/>
          </a:p>
          <a:p>
            <a:r>
              <a:rPr lang="fr-FR" dirty="0"/>
              <a:t>S’appuyer sur le collectif pour faire vivre le  système kanban</a:t>
            </a:r>
          </a:p>
          <a:p>
            <a:endParaRPr lang="fr-FR" dirty="0"/>
          </a:p>
          <a:p>
            <a:r>
              <a:rPr lang="fr-FR" dirty="0"/>
              <a:t>Privilégier les petits pas, une mise en place progressive, itérative et inclusive</a:t>
            </a:r>
          </a:p>
          <a:p>
            <a:endParaRPr lang="fr-FR" dirty="0"/>
          </a:p>
        </p:txBody>
      </p:sp>
    </p:spTree>
    <p:extLst>
      <p:ext uri="{BB962C8B-B14F-4D97-AF65-F5344CB8AC3E}">
        <p14:creationId xmlns:p14="http://schemas.microsoft.com/office/powerpoint/2010/main" val="23422536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pratiques.</a:t>
            </a:r>
          </a:p>
        </p:txBody>
      </p:sp>
      <p:pic>
        <p:nvPicPr>
          <p:cNvPr id="4" name="Image 3"/>
          <p:cNvPicPr>
            <a:picLocks noChangeAspect="1"/>
          </p:cNvPicPr>
          <p:nvPr/>
        </p:nvPicPr>
        <p:blipFill rotWithShape="1">
          <a:blip r:embed="rId2"/>
          <a:srcRect b="3307"/>
          <a:stretch/>
        </p:blipFill>
        <p:spPr>
          <a:xfrm>
            <a:off x="8063345" y="3580688"/>
            <a:ext cx="3441266" cy="2681568"/>
          </a:xfrm>
          <a:prstGeom prst="rect">
            <a:avLst/>
          </a:prstGeom>
        </p:spPr>
      </p:pic>
    </p:spTree>
    <p:extLst>
      <p:ext uri="{BB962C8B-B14F-4D97-AF65-F5344CB8AC3E}">
        <p14:creationId xmlns:p14="http://schemas.microsoft.com/office/powerpoint/2010/main" val="33859203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 visualisation</a:t>
            </a:r>
          </a:p>
        </p:txBody>
      </p:sp>
      <p:pic>
        <p:nvPicPr>
          <p:cNvPr id="4" name="Image 3"/>
          <p:cNvPicPr>
            <a:picLocks noChangeAspect="1"/>
          </p:cNvPicPr>
          <p:nvPr/>
        </p:nvPicPr>
        <p:blipFill>
          <a:blip r:embed="rId3"/>
          <a:stretch>
            <a:fillRect/>
          </a:stretch>
        </p:blipFill>
        <p:spPr>
          <a:xfrm>
            <a:off x="3417182" y="1704445"/>
            <a:ext cx="7096125" cy="4600575"/>
          </a:xfrm>
          <a:prstGeom prst="rect">
            <a:avLst/>
          </a:prstGeom>
        </p:spPr>
      </p:pic>
    </p:spTree>
    <p:extLst>
      <p:ext uri="{BB962C8B-B14F-4D97-AF65-F5344CB8AC3E}">
        <p14:creationId xmlns:p14="http://schemas.microsoft.com/office/powerpoint/2010/main" val="21437584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 visualisation</a:t>
            </a:r>
          </a:p>
        </p:txBody>
      </p:sp>
      <p:sp>
        <p:nvSpPr>
          <p:cNvPr id="3" name="Espace réservé du contenu 2"/>
          <p:cNvSpPr>
            <a:spLocks noGrp="1"/>
          </p:cNvSpPr>
          <p:nvPr>
            <p:ph idx="1"/>
          </p:nvPr>
        </p:nvSpPr>
        <p:spPr/>
        <p:txBody>
          <a:bodyPr>
            <a:normAutofit fontScale="92500"/>
          </a:bodyPr>
          <a:lstStyle/>
          <a:p>
            <a:r>
              <a:rPr lang="fr-FR" dirty="0"/>
              <a:t>Personnalisez et ajustez le contenu d’une carte à chaque boucle d’itération</a:t>
            </a:r>
          </a:p>
          <a:p>
            <a:r>
              <a:rPr lang="fr-FR" dirty="0"/>
              <a:t>Faites un tableau lisible au premier coup d’œil</a:t>
            </a:r>
          </a:p>
          <a:p>
            <a:r>
              <a:rPr lang="fr-FR" dirty="0"/>
              <a:t>Ne recherchez pas la perfection</a:t>
            </a:r>
          </a:p>
          <a:p>
            <a:r>
              <a:rPr lang="fr-FR" dirty="0"/>
              <a:t>Ne vous limitez pas à la représentation du flux</a:t>
            </a:r>
          </a:p>
          <a:p>
            <a:pPr marL="742950" lvl="2" indent="-342900"/>
            <a:r>
              <a:rPr lang="fr-FR" sz="1600" dirty="0"/>
              <a:t>Ajouter des indicateurs et des mesures, des messages, du fun </a:t>
            </a:r>
          </a:p>
          <a:p>
            <a:pPr marL="742950" lvl="2" indent="-342900"/>
            <a:r>
              <a:rPr lang="fr-FR" sz="1600" dirty="0"/>
              <a:t>Ajouter n’importe quelle information qui sera utile à l’équipe</a:t>
            </a:r>
          </a:p>
          <a:p>
            <a:r>
              <a:rPr lang="fr-FR" dirty="0"/>
              <a:t>Enlevez régulièrement des éléments qui ne sont pas utiles</a:t>
            </a:r>
          </a:p>
          <a:p>
            <a:pPr marL="742950" lvl="2" indent="-342900"/>
            <a:r>
              <a:rPr lang="fr-FR" sz="1600" dirty="0"/>
              <a:t>On ne maintient plus</a:t>
            </a:r>
          </a:p>
          <a:p>
            <a:pPr marL="742950" lvl="2" indent="-342900"/>
            <a:r>
              <a:rPr lang="fr-FR" sz="1600" dirty="0"/>
              <a:t>On n’utilise pas la donnée de manière récurrente</a:t>
            </a:r>
          </a:p>
          <a:p>
            <a:pPr marL="742950" lvl="2" indent="-342900"/>
            <a:r>
              <a:rPr lang="fr-FR" sz="1600" dirty="0"/>
              <a:t>L’information ne concerne qu’une seule personne</a:t>
            </a:r>
          </a:p>
          <a:p>
            <a:endParaRPr lang="fr-FR" dirty="0"/>
          </a:p>
        </p:txBody>
      </p:sp>
    </p:spTree>
    <p:extLst>
      <p:ext uri="{BB962C8B-B14F-4D97-AF65-F5344CB8AC3E}">
        <p14:creationId xmlns:p14="http://schemas.microsoft.com/office/powerpoint/2010/main" val="37784204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 limitation du WIP</a:t>
            </a:r>
          </a:p>
        </p:txBody>
      </p:sp>
      <p:sp>
        <p:nvSpPr>
          <p:cNvPr id="3" name="Espace réservé du contenu 2"/>
          <p:cNvSpPr>
            <a:spLocks noGrp="1"/>
          </p:cNvSpPr>
          <p:nvPr>
            <p:ph idx="1"/>
          </p:nvPr>
        </p:nvSpPr>
        <p:spPr/>
        <p:txBody>
          <a:bodyPr/>
          <a:lstStyle/>
          <a:p>
            <a:r>
              <a:rPr lang="fr-FR" dirty="0"/>
              <a:t>Chaque activité nécessite des moyens différents (temps, personnes, etc…)</a:t>
            </a:r>
          </a:p>
          <a:p>
            <a:endParaRPr lang="fr-FR" dirty="0"/>
          </a:p>
          <a:p>
            <a:r>
              <a:rPr lang="fr-FR" dirty="0"/>
              <a:t>Afin de ne pas créer de goulet d’étranglement dans le flux, il est intéressant de limiter le nombre de cartes Kanban dans chaque activité</a:t>
            </a:r>
          </a:p>
          <a:p>
            <a:endParaRPr lang="fr-FR" dirty="0"/>
          </a:p>
          <a:p>
            <a:endParaRPr lang="fr-FR" dirty="0"/>
          </a:p>
        </p:txBody>
      </p:sp>
      <p:pic>
        <p:nvPicPr>
          <p:cNvPr id="4" name="Picture 2" descr="Résultat de recherche d'images pour &quot;kanban limit&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0836" y="3985336"/>
            <a:ext cx="3634542" cy="2725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1772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 limitation du WIP</a:t>
            </a:r>
          </a:p>
        </p:txBody>
      </p:sp>
      <p:sp>
        <p:nvSpPr>
          <p:cNvPr id="3" name="Espace réservé du contenu 2"/>
          <p:cNvSpPr>
            <a:spLocks noGrp="1"/>
          </p:cNvSpPr>
          <p:nvPr>
            <p:ph idx="1"/>
          </p:nvPr>
        </p:nvSpPr>
        <p:spPr/>
        <p:txBody>
          <a:bodyPr>
            <a:normAutofit lnSpcReduction="10000"/>
          </a:bodyPr>
          <a:lstStyle/>
          <a:p>
            <a:r>
              <a:rPr lang="fr-FR" dirty="0"/>
              <a:t>La Loi de </a:t>
            </a:r>
            <a:r>
              <a:rPr lang="fr-FR" dirty="0" err="1"/>
              <a:t>Little</a:t>
            </a:r>
            <a:r>
              <a:rPr lang="fr-FR" dirty="0"/>
              <a:t> s’applique à tout type de processus, quelque soit sa variabilité. Elle s’écrit :</a:t>
            </a:r>
          </a:p>
          <a:p>
            <a:pPr algn="ctr"/>
            <a:r>
              <a:rPr lang="fr-FR" b="1" dirty="0"/>
              <a:t>WIP = T * LT</a:t>
            </a:r>
          </a:p>
          <a:p>
            <a:r>
              <a:rPr lang="fr-FR" dirty="0"/>
              <a:t>Avec :</a:t>
            </a:r>
          </a:p>
          <a:p>
            <a:pPr lvl="1"/>
            <a:r>
              <a:rPr lang="fr-FR" b="1" dirty="0"/>
              <a:t>WIP</a:t>
            </a:r>
            <a:r>
              <a:rPr lang="fr-FR" dirty="0"/>
              <a:t> = </a:t>
            </a:r>
            <a:r>
              <a:rPr lang="fr-FR" dirty="0" err="1"/>
              <a:t>work</a:t>
            </a:r>
            <a:r>
              <a:rPr lang="fr-FR" dirty="0"/>
              <a:t> in </a:t>
            </a:r>
            <a:r>
              <a:rPr lang="fr-FR" dirty="0" err="1"/>
              <a:t>progress</a:t>
            </a:r>
            <a:r>
              <a:rPr lang="fr-FR" dirty="0"/>
              <a:t> = en-cours (en nombre de pièces)</a:t>
            </a:r>
          </a:p>
          <a:p>
            <a:pPr lvl="1"/>
            <a:r>
              <a:rPr lang="fr-FR" dirty="0"/>
              <a:t>LT = </a:t>
            </a:r>
            <a:r>
              <a:rPr lang="fr-FR" b="1" dirty="0"/>
              <a:t>lead time </a:t>
            </a:r>
            <a:r>
              <a:rPr lang="fr-FR" dirty="0"/>
              <a:t>(en unité de temps)</a:t>
            </a:r>
          </a:p>
          <a:p>
            <a:pPr lvl="1"/>
            <a:r>
              <a:rPr lang="fr-FR" dirty="0"/>
              <a:t>T = </a:t>
            </a:r>
            <a:r>
              <a:rPr lang="fr-FR" dirty="0" err="1"/>
              <a:t>throughput</a:t>
            </a:r>
            <a:r>
              <a:rPr lang="fr-FR" dirty="0"/>
              <a:t> =  débit (nombre de pièces par unité de temps) limité par le poste ayant le temps de cycle le plus important (goulot)</a:t>
            </a:r>
          </a:p>
          <a:p>
            <a:pPr lvl="1"/>
            <a:endParaRPr lang="fr-FR" dirty="0"/>
          </a:p>
          <a:p>
            <a:r>
              <a:rPr lang="fr-FR" b="1" dirty="0">
                <a:solidFill>
                  <a:schemeClr val="accent6"/>
                </a:solidFill>
              </a:rPr>
              <a:t>Le résultat est que toute augmentation de l’en-cours augmente mécaniquement les délais</a:t>
            </a:r>
          </a:p>
          <a:p>
            <a:endParaRPr lang="fr-FR" dirty="0"/>
          </a:p>
        </p:txBody>
      </p:sp>
    </p:spTree>
    <p:extLst>
      <p:ext uri="{BB962C8B-B14F-4D97-AF65-F5344CB8AC3E}">
        <p14:creationId xmlns:p14="http://schemas.microsoft.com/office/powerpoint/2010/main" val="29003306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 limitation du WIP</a:t>
            </a:r>
          </a:p>
        </p:txBody>
      </p:sp>
      <p:sp>
        <p:nvSpPr>
          <p:cNvPr id="3" name="Espace réservé du contenu 2"/>
          <p:cNvSpPr>
            <a:spLocks noGrp="1"/>
          </p:cNvSpPr>
          <p:nvPr>
            <p:ph idx="1"/>
          </p:nvPr>
        </p:nvSpPr>
        <p:spPr/>
        <p:txBody>
          <a:bodyPr/>
          <a:lstStyle/>
          <a:p>
            <a:r>
              <a:rPr lang="fr-FR" dirty="0"/>
              <a:t>Voici deux images pour mieux comprendre les bienfaits de la loi de </a:t>
            </a:r>
            <a:r>
              <a:rPr lang="fr-FR" dirty="0" err="1"/>
              <a:t>Little</a:t>
            </a:r>
            <a:r>
              <a:rPr lang="fr-FR" dirty="0"/>
              <a:t> appliquée à la gestion de projets. </a:t>
            </a:r>
          </a:p>
          <a:p>
            <a:r>
              <a:rPr lang="fr-FR" dirty="0"/>
              <a:t>La première illustration ci-dessous montre qu’en lançant plusieurs initiatives en parallèle (ici trois), les projets aboutissent au bout de 3 ans.</a:t>
            </a:r>
          </a:p>
          <a:p>
            <a:endParaRPr lang="fr-FR" dirty="0"/>
          </a:p>
        </p:txBody>
      </p:sp>
      <p:pic>
        <p:nvPicPr>
          <p:cNvPr id="4" name="Image 3"/>
          <p:cNvPicPr>
            <a:picLocks noChangeAspect="1"/>
          </p:cNvPicPr>
          <p:nvPr/>
        </p:nvPicPr>
        <p:blipFill>
          <a:blip r:embed="rId2"/>
          <a:stretch>
            <a:fillRect/>
          </a:stretch>
        </p:blipFill>
        <p:spPr>
          <a:xfrm>
            <a:off x="1198275" y="3879273"/>
            <a:ext cx="4933156" cy="2760647"/>
          </a:xfrm>
          <a:prstGeom prst="rect">
            <a:avLst/>
          </a:prstGeom>
        </p:spPr>
      </p:pic>
      <p:pic>
        <p:nvPicPr>
          <p:cNvPr id="5" name="Image 4"/>
          <p:cNvPicPr>
            <a:picLocks noChangeAspect="1"/>
          </p:cNvPicPr>
          <p:nvPr/>
        </p:nvPicPr>
        <p:blipFill>
          <a:blip r:embed="rId3"/>
          <a:stretch>
            <a:fillRect/>
          </a:stretch>
        </p:blipFill>
        <p:spPr>
          <a:xfrm>
            <a:off x="6183842" y="3879273"/>
            <a:ext cx="5320770" cy="2917562"/>
          </a:xfrm>
          <a:prstGeom prst="rect">
            <a:avLst/>
          </a:prstGeom>
        </p:spPr>
      </p:pic>
    </p:spTree>
    <p:extLst>
      <p:ext uri="{BB962C8B-B14F-4D97-AF65-F5344CB8AC3E}">
        <p14:creationId xmlns:p14="http://schemas.microsoft.com/office/powerpoint/2010/main" val="3433748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 limitation du WIP</a:t>
            </a:r>
          </a:p>
        </p:txBody>
      </p:sp>
      <p:sp>
        <p:nvSpPr>
          <p:cNvPr id="3" name="Espace réservé du contenu 2"/>
          <p:cNvSpPr>
            <a:spLocks noGrp="1"/>
          </p:cNvSpPr>
          <p:nvPr>
            <p:ph idx="1"/>
          </p:nvPr>
        </p:nvSpPr>
        <p:spPr/>
        <p:txBody>
          <a:bodyPr/>
          <a:lstStyle/>
          <a:p>
            <a:r>
              <a:rPr lang="fr-FR" dirty="0"/>
              <a:t> </a:t>
            </a:r>
            <a:r>
              <a:rPr lang="fr-FR" b="1" dirty="0">
                <a:solidFill>
                  <a:schemeClr val="accent6"/>
                </a:solidFill>
              </a:rPr>
              <a:t>Lancer trop de projets engorge les processus, fait déborder les plannings des collaborateurs et augmente significativement les délais d’exécution.</a:t>
            </a:r>
          </a:p>
          <a:p>
            <a:endParaRPr lang="fr-FR" dirty="0"/>
          </a:p>
        </p:txBody>
      </p:sp>
      <p:pic>
        <p:nvPicPr>
          <p:cNvPr id="5" name="Image 4"/>
          <p:cNvPicPr>
            <a:picLocks noChangeAspect="1"/>
          </p:cNvPicPr>
          <p:nvPr/>
        </p:nvPicPr>
        <p:blipFill>
          <a:blip r:embed="rId3"/>
          <a:stretch>
            <a:fillRect/>
          </a:stretch>
        </p:blipFill>
        <p:spPr>
          <a:xfrm>
            <a:off x="3983039" y="3083669"/>
            <a:ext cx="6280594" cy="3514688"/>
          </a:xfrm>
          <a:prstGeom prst="rect">
            <a:avLst/>
          </a:prstGeom>
        </p:spPr>
      </p:pic>
    </p:spTree>
    <p:extLst>
      <p:ext uri="{BB962C8B-B14F-4D97-AF65-F5344CB8AC3E}">
        <p14:creationId xmlns:p14="http://schemas.microsoft.com/office/powerpoint/2010/main" val="26854769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 limitation du WIP</a:t>
            </a:r>
          </a:p>
        </p:txBody>
      </p:sp>
      <p:sp>
        <p:nvSpPr>
          <p:cNvPr id="3" name="Espace réservé du contenu 2"/>
          <p:cNvSpPr>
            <a:spLocks noGrp="1"/>
          </p:cNvSpPr>
          <p:nvPr>
            <p:ph idx="1"/>
          </p:nvPr>
        </p:nvSpPr>
        <p:spPr/>
        <p:txBody>
          <a:bodyPr/>
          <a:lstStyle/>
          <a:p>
            <a:r>
              <a:rPr lang="fr-FR" dirty="0"/>
              <a:t>En revanche, en parallélisant les initiatives mais en se concentrant d’abord sur l’une avant l’autre, on </a:t>
            </a:r>
            <a:r>
              <a:rPr lang="fr-FR" b="1" dirty="0">
                <a:solidFill>
                  <a:schemeClr val="accent6"/>
                </a:solidFill>
              </a:rPr>
              <a:t>réduit</a:t>
            </a:r>
            <a:r>
              <a:rPr lang="fr-FR" dirty="0"/>
              <a:t> </a:t>
            </a:r>
            <a:r>
              <a:rPr lang="fr-FR" b="1" dirty="0">
                <a:solidFill>
                  <a:schemeClr val="accent6"/>
                </a:solidFill>
              </a:rPr>
              <a:t>le temps de réalisation </a:t>
            </a:r>
            <a:r>
              <a:rPr lang="fr-FR" dirty="0"/>
              <a:t>de chaque initiative, mais aussi de mettre en œuvre plus d’initiatives et donc, de </a:t>
            </a:r>
            <a:r>
              <a:rPr lang="fr-FR" b="1" dirty="0">
                <a:solidFill>
                  <a:schemeClr val="accent6"/>
                </a:solidFill>
              </a:rPr>
              <a:t>bénéficier des gains </a:t>
            </a:r>
            <a:r>
              <a:rPr lang="fr-FR" dirty="0"/>
              <a:t>de chaque initiative plus tôt.</a:t>
            </a:r>
          </a:p>
        </p:txBody>
      </p:sp>
      <p:pic>
        <p:nvPicPr>
          <p:cNvPr id="4" name="Image 3"/>
          <p:cNvPicPr>
            <a:picLocks noChangeAspect="1"/>
          </p:cNvPicPr>
          <p:nvPr/>
        </p:nvPicPr>
        <p:blipFill>
          <a:blip r:embed="rId3"/>
          <a:stretch>
            <a:fillRect/>
          </a:stretch>
        </p:blipFill>
        <p:spPr>
          <a:xfrm>
            <a:off x="4128030" y="3748704"/>
            <a:ext cx="5320770" cy="2917562"/>
          </a:xfrm>
          <a:prstGeom prst="rect">
            <a:avLst/>
          </a:prstGeom>
        </p:spPr>
      </p:pic>
    </p:spTree>
    <p:extLst>
      <p:ext uri="{BB962C8B-B14F-4D97-AF65-F5344CB8AC3E}">
        <p14:creationId xmlns:p14="http://schemas.microsoft.com/office/powerpoint/2010/main" val="3668497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Origine Japonaise</a:t>
            </a:r>
          </a:p>
        </p:txBody>
      </p:sp>
      <p:sp>
        <p:nvSpPr>
          <p:cNvPr id="3" name="Espace réservé du contenu 2"/>
          <p:cNvSpPr>
            <a:spLocks noGrp="1"/>
          </p:cNvSpPr>
          <p:nvPr>
            <p:ph idx="1"/>
          </p:nvPr>
        </p:nvSpPr>
        <p:spPr/>
        <p:txBody>
          <a:bodyPr/>
          <a:lstStyle/>
          <a:p>
            <a:pPr fontAlgn="base"/>
            <a:r>
              <a:rPr lang="fr-FR" dirty="0"/>
              <a:t>Kanban signifie panneau, enseigne ou étiquette en japonais. </a:t>
            </a:r>
          </a:p>
          <a:p>
            <a:pPr fontAlgn="base"/>
            <a:r>
              <a:rPr lang="fr-FR" dirty="0"/>
              <a:t>Cette méthode a été créée par l’ingénieur </a:t>
            </a:r>
            <a:r>
              <a:rPr lang="fr-FR" dirty="0" err="1"/>
              <a:t>Taiichi</a:t>
            </a:r>
            <a:r>
              <a:rPr lang="fr-FR" dirty="0"/>
              <a:t> </a:t>
            </a:r>
            <a:r>
              <a:rPr lang="fr-FR" dirty="0" err="1"/>
              <a:t>Ōno</a:t>
            </a:r>
            <a:r>
              <a:rPr lang="fr-FR" dirty="0"/>
              <a:t> pour le groupe Toyota dans les années 40 (1947) . </a:t>
            </a:r>
          </a:p>
        </p:txBody>
      </p:sp>
      <p:pic>
        <p:nvPicPr>
          <p:cNvPr id="5" name="Image 4"/>
          <p:cNvPicPr>
            <a:picLocks noChangeAspect="1"/>
          </p:cNvPicPr>
          <p:nvPr/>
        </p:nvPicPr>
        <p:blipFill>
          <a:blip r:embed="rId3"/>
          <a:stretch>
            <a:fillRect/>
          </a:stretch>
        </p:blipFill>
        <p:spPr>
          <a:xfrm>
            <a:off x="2197629" y="3685470"/>
            <a:ext cx="2438400" cy="2647950"/>
          </a:xfrm>
          <a:prstGeom prst="rect">
            <a:avLst/>
          </a:prstGeom>
        </p:spPr>
      </p:pic>
      <p:pic>
        <p:nvPicPr>
          <p:cNvPr id="6" name="Picture 6" descr="https://slideplayer.fr/slide/3327824/11/images/37/La+m%C3%A9thode+KANBAN+D%C3%A9finition.jpg"/>
          <p:cNvPicPr>
            <a:picLocks noChangeAspect="1" noChangeArrowheads="1"/>
          </p:cNvPicPr>
          <p:nvPr/>
        </p:nvPicPr>
        <p:blipFill rotWithShape="1">
          <a:blip r:embed="rId4">
            <a:extLst>
              <a:ext uri="{28A0092B-C50C-407E-A947-70E740481C1C}">
                <a14:useLocalDpi xmlns:a14="http://schemas.microsoft.com/office/drawing/2010/main" val="0"/>
              </a:ext>
            </a:extLst>
          </a:blip>
          <a:srcRect l="50000" t="29226" r="4400" b="18307"/>
          <a:stretch/>
        </p:blipFill>
        <p:spPr bwMode="auto">
          <a:xfrm>
            <a:off x="6623703" y="3210340"/>
            <a:ext cx="4169683" cy="3598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3676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Trop de boulot tue le boulot</a:t>
            </a:r>
          </a:p>
        </p:txBody>
      </p:sp>
      <p:sp>
        <p:nvSpPr>
          <p:cNvPr id="3" name="Espace réservé du contenu 2"/>
          <p:cNvSpPr>
            <a:spLocks noGrp="1"/>
          </p:cNvSpPr>
          <p:nvPr>
            <p:ph idx="1"/>
          </p:nvPr>
        </p:nvSpPr>
        <p:spPr/>
        <p:txBody>
          <a:bodyPr/>
          <a:lstStyle/>
          <a:p>
            <a:r>
              <a:rPr lang="fr-FR" dirty="0"/>
              <a:t>En clair : </a:t>
            </a:r>
          </a:p>
          <a:p>
            <a:pPr lvl="1"/>
            <a:r>
              <a:rPr lang="fr-FR" dirty="0"/>
              <a:t>Plus l’on sature les collaborateurs de projets, plus les délais augmentent pour chacun d’eux </a:t>
            </a:r>
          </a:p>
          <a:p>
            <a:pPr lvl="1"/>
            <a:r>
              <a:rPr lang="fr-FR" dirty="0"/>
              <a:t>Alors qu’en restreignant le nombre de projets en cours, on dispose des ressources nécessaires et on accélère ainsi leur réalisation. </a:t>
            </a:r>
          </a:p>
          <a:p>
            <a:pPr lvl="1"/>
            <a:r>
              <a:rPr lang="fr-FR" dirty="0"/>
              <a:t>La loi de </a:t>
            </a:r>
            <a:r>
              <a:rPr lang="fr-FR" dirty="0" err="1"/>
              <a:t>Little</a:t>
            </a:r>
            <a:r>
              <a:rPr lang="fr-FR" dirty="0"/>
              <a:t> est donc un excellent principe à appliquer lorsqu’il s’agit de piloter </a:t>
            </a:r>
            <a:r>
              <a:rPr lang="fr-FR" dirty="0">
                <a:solidFill>
                  <a:schemeClr val="tx1"/>
                </a:solidFill>
              </a:rPr>
              <a:t>les portefeuilles de projets puisqu’elle permet de </a:t>
            </a:r>
            <a:r>
              <a:rPr lang="fr-FR" b="1" dirty="0">
                <a:solidFill>
                  <a:schemeClr val="accent6"/>
                </a:solidFill>
              </a:rPr>
              <a:t>garder une vue d’ensemble </a:t>
            </a:r>
            <a:r>
              <a:rPr lang="fr-FR" dirty="0">
                <a:solidFill>
                  <a:schemeClr val="tx1"/>
                </a:solidFill>
              </a:rPr>
              <a:t>et </a:t>
            </a:r>
            <a:r>
              <a:rPr lang="fr-FR" b="1" dirty="0">
                <a:solidFill>
                  <a:schemeClr val="accent6"/>
                </a:solidFill>
              </a:rPr>
              <a:t>d’optimiser la mise en œuvre opérationnelle</a:t>
            </a:r>
            <a:r>
              <a:rPr lang="fr-FR" dirty="0">
                <a:solidFill>
                  <a:schemeClr val="tx1"/>
                </a:solidFill>
              </a:rPr>
              <a:t>.</a:t>
            </a:r>
          </a:p>
        </p:txBody>
      </p:sp>
    </p:spTree>
    <p:extLst>
      <p:ext uri="{BB962C8B-B14F-4D97-AF65-F5344CB8AC3E}">
        <p14:creationId xmlns:p14="http://schemas.microsoft.com/office/powerpoint/2010/main" val="35376123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 limitation du WIP</a:t>
            </a:r>
          </a:p>
        </p:txBody>
      </p:sp>
      <p:sp>
        <p:nvSpPr>
          <p:cNvPr id="3" name="Espace réservé du contenu 2"/>
          <p:cNvSpPr>
            <a:spLocks noGrp="1"/>
          </p:cNvSpPr>
          <p:nvPr>
            <p:ph idx="1"/>
          </p:nvPr>
        </p:nvSpPr>
        <p:spPr/>
        <p:txBody>
          <a:bodyPr>
            <a:normAutofit/>
          </a:bodyPr>
          <a:lstStyle/>
          <a:p>
            <a:r>
              <a:rPr lang="fr-FR" dirty="0">
                <a:cs typeface="Arial" pitchFamily="34" charset="0"/>
              </a:rPr>
              <a:t>Limitation des travaux en cours :</a:t>
            </a:r>
          </a:p>
          <a:p>
            <a:pPr lvl="1"/>
            <a:r>
              <a:rPr lang="fr-FR" dirty="0">
                <a:cs typeface="Arial" pitchFamily="34" charset="0"/>
              </a:rPr>
              <a:t>Par activité</a:t>
            </a:r>
          </a:p>
          <a:p>
            <a:pPr lvl="1"/>
            <a:r>
              <a:rPr lang="fr-FR" dirty="0">
                <a:cs typeface="Arial" pitchFamily="34" charset="0"/>
              </a:rPr>
              <a:t>Création de file d’attente</a:t>
            </a:r>
          </a:p>
          <a:p>
            <a:pPr lvl="1"/>
            <a:r>
              <a:rPr lang="fr-FR" dirty="0">
                <a:cs typeface="Arial" pitchFamily="34" charset="0"/>
              </a:rPr>
              <a:t>Limite basse , Limite haute : Respecter ces limites</a:t>
            </a:r>
          </a:p>
          <a:p>
            <a:pPr lvl="1"/>
            <a:r>
              <a:rPr lang="fr-FR" dirty="0">
                <a:cs typeface="Arial" pitchFamily="34" charset="0"/>
              </a:rPr>
              <a:t>Adapter les choix de l’équipe par rapport au respect des limites</a:t>
            </a:r>
          </a:p>
          <a:p>
            <a:pPr lvl="1"/>
            <a:r>
              <a:rPr lang="fr-FR" dirty="0">
                <a:cs typeface="Arial" pitchFamily="34" charset="0"/>
              </a:rPr>
              <a:t>Revoir les limites en fonction des améliorations constatées</a:t>
            </a:r>
          </a:p>
        </p:txBody>
      </p:sp>
      <p:pic>
        <p:nvPicPr>
          <p:cNvPr id="4" name="Image 3"/>
          <p:cNvPicPr>
            <a:picLocks noChangeAspect="1"/>
          </p:cNvPicPr>
          <p:nvPr/>
        </p:nvPicPr>
        <p:blipFill>
          <a:blip r:embed="rId2"/>
          <a:stretch>
            <a:fillRect/>
          </a:stretch>
        </p:blipFill>
        <p:spPr>
          <a:xfrm>
            <a:off x="10262680" y="4275125"/>
            <a:ext cx="1513419" cy="2222546"/>
          </a:xfrm>
          <a:prstGeom prst="rect">
            <a:avLst/>
          </a:prstGeom>
        </p:spPr>
      </p:pic>
    </p:spTree>
    <p:extLst>
      <p:ext uri="{BB962C8B-B14F-4D97-AF65-F5344CB8AC3E}">
        <p14:creationId xmlns:p14="http://schemas.microsoft.com/office/powerpoint/2010/main" val="11399700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Transition de flux poussé vers flux tiré</a:t>
            </a:r>
          </a:p>
        </p:txBody>
      </p:sp>
      <p:pic>
        <p:nvPicPr>
          <p:cNvPr id="6" name="Image 5"/>
          <p:cNvPicPr>
            <a:picLocks noChangeAspect="1"/>
          </p:cNvPicPr>
          <p:nvPr/>
        </p:nvPicPr>
        <p:blipFill>
          <a:blip r:embed="rId3"/>
          <a:stretch>
            <a:fillRect/>
          </a:stretch>
        </p:blipFill>
        <p:spPr>
          <a:xfrm>
            <a:off x="2405062" y="1924050"/>
            <a:ext cx="8936448" cy="3643764"/>
          </a:xfrm>
          <a:prstGeom prst="rect">
            <a:avLst/>
          </a:prstGeom>
        </p:spPr>
      </p:pic>
      <p:cxnSp>
        <p:nvCxnSpPr>
          <p:cNvPr id="4" name="Connecteur droit avec flèche 3"/>
          <p:cNvCxnSpPr/>
          <p:nvPr/>
        </p:nvCxnSpPr>
        <p:spPr>
          <a:xfrm flipV="1">
            <a:off x="4485582" y="5509530"/>
            <a:ext cx="986070" cy="581554"/>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7" name="ZoneTexte 6"/>
          <p:cNvSpPr txBox="1"/>
          <p:nvPr/>
        </p:nvSpPr>
        <p:spPr>
          <a:xfrm>
            <a:off x="1460628" y="6091084"/>
            <a:ext cx="2794355" cy="369332"/>
          </a:xfrm>
          <a:prstGeom prst="rect">
            <a:avLst/>
          </a:prstGeom>
          <a:noFill/>
        </p:spPr>
        <p:txBody>
          <a:bodyPr wrap="none" rtlCol="0">
            <a:spAutoFit/>
          </a:bodyPr>
          <a:lstStyle/>
          <a:p>
            <a:r>
              <a:rPr lang="fr-FR" dirty="0"/>
              <a:t>Goulot d’étranglement</a:t>
            </a:r>
          </a:p>
        </p:txBody>
      </p:sp>
      <p:sp>
        <p:nvSpPr>
          <p:cNvPr id="8" name="Rectangle 7"/>
          <p:cNvSpPr/>
          <p:nvPr/>
        </p:nvSpPr>
        <p:spPr>
          <a:xfrm>
            <a:off x="2174463" y="1525820"/>
            <a:ext cx="3297189" cy="1311128"/>
          </a:xfrm>
          <a:prstGeom prst="rect">
            <a:avLst/>
          </a:prstGeom>
        </p:spPr>
        <p:txBody>
          <a:bodyPr wrap="square">
            <a:spAutoFit/>
          </a:bodyPr>
          <a:lstStyle/>
          <a:p>
            <a:pPr marL="342900" lvl="0" indent="-342900" defTabSz="914400">
              <a:spcBef>
                <a:spcPct val="20000"/>
              </a:spcBef>
              <a:defRPr/>
            </a:pPr>
            <a:r>
              <a:rPr lang="fr-FR" dirty="0"/>
              <a:t>Je produit			</a:t>
            </a:r>
          </a:p>
          <a:p>
            <a:pPr marL="342900" lvl="0" indent="-342900" defTabSz="914400">
              <a:spcBef>
                <a:spcPct val="20000"/>
              </a:spcBef>
              <a:defRPr/>
            </a:pPr>
            <a:r>
              <a:rPr lang="fr-FR" dirty="0"/>
              <a:t>J’ai le temps, au cas où…</a:t>
            </a:r>
          </a:p>
          <a:p>
            <a:pPr marL="342900" lvl="0" indent="-342900" defTabSz="914400">
              <a:spcBef>
                <a:spcPct val="20000"/>
              </a:spcBef>
              <a:defRPr/>
            </a:pPr>
            <a:r>
              <a:rPr lang="fr-FR" dirty="0"/>
              <a:t>Ce sera fait…</a:t>
            </a:r>
          </a:p>
        </p:txBody>
      </p:sp>
      <p:sp>
        <p:nvSpPr>
          <p:cNvPr id="10" name="ZoneTexte 9"/>
          <p:cNvSpPr txBox="1"/>
          <p:nvPr/>
        </p:nvSpPr>
        <p:spPr>
          <a:xfrm>
            <a:off x="7379647" y="5383148"/>
            <a:ext cx="3554178" cy="369332"/>
          </a:xfrm>
          <a:prstGeom prst="rect">
            <a:avLst/>
          </a:prstGeom>
          <a:noFill/>
        </p:spPr>
        <p:txBody>
          <a:bodyPr wrap="none" rtlCol="0">
            <a:spAutoFit/>
          </a:bodyPr>
          <a:lstStyle/>
          <a:p>
            <a:r>
              <a:rPr lang="fr-FR" dirty="0"/>
              <a:t>On produit juste à temps (JAT)</a:t>
            </a:r>
          </a:p>
        </p:txBody>
      </p:sp>
    </p:spTree>
    <p:extLst>
      <p:ext uri="{BB962C8B-B14F-4D97-AF65-F5344CB8AC3E}">
        <p14:creationId xmlns:p14="http://schemas.microsoft.com/office/powerpoint/2010/main" val="22028364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Gérer et mesurer les flux de travail</a:t>
            </a:r>
          </a:p>
        </p:txBody>
      </p:sp>
      <p:pic>
        <p:nvPicPr>
          <p:cNvPr id="4" name="Picture 4" descr="Résultat de recherche d'images pour &quot;PDCA&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1302" y="1802819"/>
            <a:ext cx="6195890" cy="4553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69943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Gérer et mesurer les flux de travail</a:t>
            </a:r>
          </a:p>
        </p:txBody>
      </p:sp>
      <p:sp>
        <p:nvSpPr>
          <p:cNvPr id="3" name="Espace réservé du contenu 2"/>
          <p:cNvSpPr>
            <a:spLocks noGrp="1"/>
          </p:cNvSpPr>
          <p:nvPr>
            <p:ph idx="1"/>
          </p:nvPr>
        </p:nvSpPr>
        <p:spPr/>
        <p:txBody>
          <a:bodyPr/>
          <a:lstStyle/>
          <a:p>
            <a:pPr defTabSz="352425"/>
            <a:r>
              <a:rPr lang="fr-FR" b="1" dirty="0">
                <a:cs typeface="Arial" pitchFamily="34" charset="0"/>
              </a:rPr>
              <a:t>Mettre en place les indicateurs Kanban  </a:t>
            </a:r>
          </a:p>
          <a:p>
            <a:pPr lvl="1" defTabSz="352425"/>
            <a:r>
              <a:rPr lang="fr-FR" dirty="0">
                <a:cs typeface="Arial" pitchFamily="34" charset="0"/>
              </a:rPr>
              <a:t>Suivi des délais</a:t>
            </a:r>
          </a:p>
          <a:p>
            <a:pPr lvl="1" defTabSz="352425"/>
            <a:r>
              <a:rPr lang="fr-FR" dirty="0">
                <a:cs typeface="Arial" pitchFamily="34" charset="0"/>
              </a:rPr>
              <a:t>Diagramme de flux cumulés</a:t>
            </a:r>
          </a:p>
          <a:p>
            <a:pPr defTabSz="352425"/>
            <a:endParaRPr lang="fr-FR" dirty="0">
              <a:cs typeface="Arial" pitchFamily="34" charset="0"/>
            </a:endParaRPr>
          </a:p>
          <a:p>
            <a:pPr defTabSz="352425"/>
            <a:r>
              <a:rPr lang="fr-FR" b="1" dirty="0">
                <a:cs typeface="Arial" pitchFamily="34" charset="0"/>
              </a:rPr>
              <a:t>Personnaliser ses indicateurs</a:t>
            </a:r>
          </a:p>
          <a:p>
            <a:pPr lvl="1" defTabSz="352425"/>
            <a:r>
              <a:rPr lang="fr-FR" dirty="0">
                <a:cs typeface="Arial" pitchFamily="34" charset="0"/>
              </a:rPr>
              <a:t>Apport de valeur</a:t>
            </a:r>
          </a:p>
          <a:p>
            <a:pPr lvl="1" defTabSz="352425"/>
            <a:r>
              <a:rPr lang="fr-FR" dirty="0">
                <a:cs typeface="Arial" pitchFamily="34" charset="0"/>
              </a:rPr>
              <a:t>Nombre d’obstacles en cours</a:t>
            </a:r>
          </a:p>
          <a:p>
            <a:pPr lvl="1" defTabSz="352425"/>
            <a:r>
              <a:rPr lang="fr-FR" dirty="0">
                <a:cs typeface="Arial" pitchFamily="34" charset="0"/>
              </a:rPr>
              <a:t>Time To </a:t>
            </a:r>
            <a:r>
              <a:rPr lang="fr-FR" dirty="0" err="1">
                <a:cs typeface="Arial" pitchFamily="34" charset="0"/>
              </a:rPr>
              <a:t>Market</a:t>
            </a:r>
            <a:endParaRPr lang="fr-FR" dirty="0">
              <a:cs typeface="Arial" pitchFamily="34" charset="0"/>
            </a:endParaRPr>
          </a:p>
          <a:p>
            <a:endParaRPr lang="fr-FR" dirty="0"/>
          </a:p>
        </p:txBody>
      </p:sp>
      <p:pic>
        <p:nvPicPr>
          <p:cNvPr id="4" name="Picture 4" descr="Résultat de recherche d'images pour &quot;PDCA&quot;"/>
          <p:cNvPicPr>
            <a:picLocks noChangeAspect="1" noChangeArrowheads="1"/>
          </p:cNvPicPr>
          <p:nvPr/>
        </p:nvPicPr>
        <p:blipFill rotWithShape="1">
          <a:blip r:embed="rId3">
            <a:extLst>
              <a:ext uri="{28A0092B-C50C-407E-A947-70E740481C1C}">
                <a14:useLocalDpi xmlns:a14="http://schemas.microsoft.com/office/drawing/2010/main" val="0"/>
              </a:ext>
            </a:extLst>
          </a:blip>
          <a:srcRect l="46167" t="44148"/>
          <a:stretch/>
        </p:blipFill>
        <p:spPr bwMode="auto">
          <a:xfrm>
            <a:off x="8588239" y="3155679"/>
            <a:ext cx="2672861" cy="2037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7252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Diagramme du suivi des délais</a:t>
            </a:r>
          </a:p>
        </p:txBody>
      </p:sp>
      <p:sp>
        <p:nvSpPr>
          <p:cNvPr id="3" name="Espace réservé du contenu 2"/>
          <p:cNvSpPr>
            <a:spLocks noGrp="1"/>
          </p:cNvSpPr>
          <p:nvPr>
            <p:ph idx="1"/>
          </p:nvPr>
        </p:nvSpPr>
        <p:spPr/>
        <p:txBody>
          <a:bodyPr/>
          <a:lstStyle/>
          <a:p>
            <a:r>
              <a:rPr lang="fr-FR" dirty="0"/>
              <a:t>Le diagramme de suivi des délais a pour but de suivre le temps de cycle de chaque tâche terminée.</a:t>
            </a:r>
          </a:p>
          <a:p>
            <a:r>
              <a:rPr lang="fr-FR" dirty="0"/>
              <a:t>Sur la tâche, on indique la date démarrage de celle-ci et la date de fin.</a:t>
            </a:r>
          </a:p>
          <a:p>
            <a:r>
              <a:rPr lang="fr-FR" dirty="0"/>
              <a:t>On déduit la durée en nombre de jours à partir des  dates.</a:t>
            </a:r>
          </a:p>
          <a:p>
            <a:pPr lvl="1"/>
            <a:r>
              <a:rPr lang="fr-FR" dirty="0"/>
              <a:t>En abscisse : la date de fin</a:t>
            </a:r>
          </a:p>
          <a:p>
            <a:pPr lvl="1"/>
            <a:r>
              <a:rPr lang="fr-FR" dirty="0"/>
              <a:t>En ordonnée : temps de cycle de la carte</a:t>
            </a:r>
          </a:p>
          <a:p>
            <a:endParaRPr lang="fr-FR" dirty="0"/>
          </a:p>
        </p:txBody>
      </p:sp>
      <p:pic>
        <p:nvPicPr>
          <p:cNvPr id="5" name="Picture 4" descr="Résultat de recherche d'images pour &quot;PDCA&quot;"/>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167" t="44148"/>
          <a:stretch/>
        </p:blipFill>
        <p:spPr bwMode="auto">
          <a:xfrm>
            <a:off x="11273979" y="314156"/>
            <a:ext cx="813031" cy="619908"/>
          </a:xfrm>
          <a:prstGeom prst="rect">
            <a:avLst/>
          </a:prstGeom>
          <a:noFill/>
          <a:extLst>
            <a:ext uri="{909E8E84-426E-40DD-AFC4-6F175D3DCCD1}">
              <a14:hiddenFill xmlns:a14="http://schemas.microsoft.com/office/drawing/2010/main">
                <a:solidFill>
                  <a:srgbClr val="FFFFFF"/>
                </a:solidFill>
              </a14:hiddenFill>
            </a:ext>
          </a:extLst>
        </p:spPr>
      </p:pic>
      <p:pic>
        <p:nvPicPr>
          <p:cNvPr id="45" name="Image 44"/>
          <p:cNvPicPr>
            <a:picLocks noChangeAspect="1"/>
          </p:cNvPicPr>
          <p:nvPr/>
        </p:nvPicPr>
        <p:blipFill>
          <a:blip r:embed="rId3"/>
          <a:stretch>
            <a:fillRect/>
          </a:stretch>
        </p:blipFill>
        <p:spPr>
          <a:xfrm>
            <a:off x="8302095" y="3786437"/>
            <a:ext cx="2346241" cy="2570118"/>
          </a:xfrm>
          <a:prstGeom prst="rect">
            <a:avLst/>
          </a:prstGeom>
        </p:spPr>
      </p:pic>
      <p:pic>
        <p:nvPicPr>
          <p:cNvPr id="46" name="Image 45"/>
          <p:cNvPicPr>
            <a:picLocks noChangeAspect="1"/>
          </p:cNvPicPr>
          <p:nvPr/>
        </p:nvPicPr>
        <p:blipFill>
          <a:blip r:embed="rId4"/>
          <a:stretch>
            <a:fillRect/>
          </a:stretch>
        </p:blipFill>
        <p:spPr>
          <a:xfrm>
            <a:off x="4155170" y="5138267"/>
            <a:ext cx="3982488" cy="995622"/>
          </a:xfrm>
          <a:prstGeom prst="rect">
            <a:avLst/>
          </a:prstGeom>
        </p:spPr>
      </p:pic>
    </p:spTree>
    <p:extLst>
      <p:ext uri="{BB962C8B-B14F-4D97-AF65-F5344CB8AC3E}">
        <p14:creationId xmlns:p14="http://schemas.microsoft.com/office/powerpoint/2010/main" val="32780221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p:nvPr/>
        </p:nvPicPr>
        <p:blipFill rotWithShape="1">
          <a:blip r:embed="rId3"/>
          <a:srcRect r="38469" b="8265"/>
          <a:stretch/>
        </p:blipFill>
        <p:spPr>
          <a:xfrm>
            <a:off x="5692877" y="1126704"/>
            <a:ext cx="6394133" cy="5583811"/>
          </a:xfrm>
          <a:prstGeom prst="rect">
            <a:avLst/>
          </a:prstGeom>
        </p:spPr>
      </p:pic>
      <p:sp>
        <p:nvSpPr>
          <p:cNvPr id="3" name="Espace réservé du contenu 2"/>
          <p:cNvSpPr>
            <a:spLocks noGrp="1"/>
          </p:cNvSpPr>
          <p:nvPr>
            <p:ph idx="1"/>
          </p:nvPr>
        </p:nvSpPr>
        <p:spPr>
          <a:xfrm>
            <a:off x="2589212" y="2133600"/>
            <a:ext cx="3531369" cy="3777622"/>
          </a:xfrm>
        </p:spPr>
        <p:txBody>
          <a:bodyPr/>
          <a:lstStyle/>
          <a:p>
            <a:r>
              <a:rPr lang="fr-FR" dirty="0"/>
              <a:t>Sur ce tableau, le nuage d’une couleur va permettre de donner une </a:t>
            </a:r>
            <a:r>
              <a:rPr lang="fr-FR" b="1" dirty="0">
                <a:solidFill>
                  <a:schemeClr val="accent6"/>
                </a:solidFill>
              </a:rPr>
              <a:t>statistique de réalisation </a:t>
            </a:r>
            <a:r>
              <a:rPr lang="fr-FR" dirty="0"/>
              <a:t>à cette couleur.</a:t>
            </a:r>
          </a:p>
          <a:p>
            <a:endParaRPr lang="fr-FR" dirty="0"/>
          </a:p>
        </p:txBody>
      </p:sp>
      <p:sp>
        <p:nvSpPr>
          <p:cNvPr id="2" name="Titre 1"/>
          <p:cNvSpPr>
            <a:spLocks noGrp="1"/>
          </p:cNvSpPr>
          <p:nvPr>
            <p:ph type="title"/>
          </p:nvPr>
        </p:nvSpPr>
        <p:spPr/>
        <p:txBody>
          <a:bodyPr/>
          <a:lstStyle/>
          <a:p>
            <a:r>
              <a:rPr lang="fr-FR" dirty="0"/>
              <a:t>Diagramme du suivis des délais</a:t>
            </a:r>
          </a:p>
        </p:txBody>
      </p:sp>
      <p:pic>
        <p:nvPicPr>
          <p:cNvPr id="4" name="Picture 4" descr="Résultat de recherche d'images pour &quot;PDCA&quo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167" t="44148"/>
          <a:stretch/>
        </p:blipFill>
        <p:spPr bwMode="auto">
          <a:xfrm>
            <a:off x="11273979" y="314156"/>
            <a:ext cx="813031" cy="619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7534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Diagramme de flux cumulés</a:t>
            </a:r>
          </a:p>
        </p:txBody>
      </p:sp>
      <p:sp>
        <p:nvSpPr>
          <p:cNvPr id="3" name="Espace réservé du contenu 2"/>
          <p:cNvSpPr>
            <a:spLocks noGrp="1"/>
          </p:cNvSpPr>
          <p:nvPr>
            <p:ph idx="1"/>
          </p:nvPr>
        </p:nvSpPr>
        <p:spPr/>
        <p:txBody>
          <a:bodyPr/>
          <a:lstStyle/>
          <a:p>
            <a:r>
              <a:rPr lang="fr-FR" dirty="0"/>
              <a:t>Le diagramme de flux cumulés (CFD) a pour but de matérialiser l’effort consommé à chaque étape de votre processus de production.</a:t>
            </a:r>
          </a:p>
          <a:p>
            <a:endParaRPr lang="fr-FR" dirty="0"/>
          </a:p>
        </p:txBody>
      </p:sp>
      <p:pic>
        <p:nvPicPr>
          <p:cNvPr id="5" name="Picture 4" descr="Résultat de recherche d'images pour &quot;PDCA&quot;"/>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167" t="44148"/>
          <a:stretch/>
        </p:blipFill>
        <p:spPr bwMode="auto">
          <a:xfrm>
            <a:off x="11273979" y="314156"/>
            <a:ext cx="813031" cy="619908"/>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 6"/>
          <p:cNvPicPr>
            <a:picLocks noChangeAspect="1"/>
          </p:cNvPicPr>
          <p:nvPr/>
        </p:nvPicPr>
        <p:blipFill rotWithShape="1">
          <a:blip r:embed="rId3"/>
          <a:srcRect t="3786"/>
          <a:stretch/>
        </p:blipFill>
        <p:spPr>
          <a:xfrm>
            <a:off x="3466167" y="2888452"/>
            <a:ext cx="4808725" cy="3251370"/>
          </a:xfrm>
          <a:prstGeom prst="rect">
            <a:avLst/>
          </a:prstGeom>
        </p:spPr>
      </p:pic>
      <p:cxnSp>
        <p:nvCxnSpPr>
          <p:cNvPr id="8" name="Connecteur droit avec flèche 7"/>
          <p:cNvCxnSpPr>
            <a:stCxn id="12" idx="3"/>
            <a:endCxn id="7" idx="1"/>
          </p:cNvCxnSpPr>
          <p:nvPr/>
        </p:nvCxnSpPr>
        <p:spPr>
          <a:xfrm flipV="1">
            <a:off x="2952878" y="4514137"/>
            <a:ext cx="513289" cy="62714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2" name="ZoneTexte 11"/>
          <p:cNvSpPr txBox="1"/>
          <p:nvPr/>
        </p:nvSpPr>
        <p:spPr>
          <a:xfrm>
            <a:off x="1433794" y="4679617"/>
            <a:ext cx="1519084" cy="923330"/>
          </a:xfrm>
          <a:prstGeom prst="rect">
            <a:avLst/>
          </a:prstGeom>
          <a:noFill/>
        </p:spPr>
        <p:txBody>
          <a:bodyPr wrap="square" rtlCol="0">
            <a:spAutoFit/>
          </a:bodyPr>
          <a:lstStyle/>
          <a:p>
            <a:r>
              <a:rPr lang="fr-FR" b="1" dirty="0">
                <a:solidFill>
                  <a:schemeClr val="accent2"/>
                </a:solidFill>
              </a:rPr>
              <a:t>Représente les entrées = A faire</a:t>
            </a:r>
          </a:p>
        </p:txBody>
      </p:sp>
      <p:sp>
        <p:nvSpPr>
          <p:cNvPr id="13" name="ZoneTexte 12"/>
          <p:cNvSpPr txBox="1"/>
          <p:nvPr/>
        </p:nvSpPr>
        <p:spPr>
          <a:xfrm>
            <a:off x="3625226" y="6406081"/>
            <a:ext cx="4191359" cy="369332"/>
          </a:xfrm>
          <a:prstGeom prst="rect">
            <a:avLst/>
          </a:prstGeom>
          <a:noFill/>
        </p:spPr>
        <p:txBody>
          <a:bodyPr wrap="square" rtlCol="0">
            <a:spAutoFit/>
          </a:bodyPr>
          <a:lstStyle/>
          <a:p>
            <a:r>
              <a:rPr lang="fr-FR" b="1" dirty="0">
                <a:solidFill>
                  <a:srgbClr val="00B050"/>
                </a:solidFill>
              </a:rPr>
              <a:t>Représente les sorties = Terminé</a:t>
            </a:r>
          </a:p>
        </p:txBody>
      </p:sp>
      <p:cxnSp>
        <p:nvCxnSpPr>
          <p:cNvPr id="14" name="Connecteur droit avec flèche 13"/>
          <p:cNvCxnSpPr>
            <a:stCxn id="13" idx="0"/>
            <a:endCxn id="7" idx="2"/>
          </p:cNvCxnSpPr>
          <p:nvPr/>
        </p:nvCxnSpPr>
        <p:spPr>
          <a:xfrm flipV="1">
            <a:off x="5720906" y="6139822"/>
            <a:ext cx="149624" cy="266259"/>
          </a:xfrm>
          <a:prstGeom prst="straightConnector1">
            <a:avLst/>
          </a:prstGeom>
          <a:ln>
            <a:solidFill>
              <a:srgbClr val="00B050"/>
            </a:solidFill>
            <a:tailEnd type="triangle"/>
          </a:ln>
        </p:spPr>
        <p:style>
          <a:lnRef idx="3">
            <a:schemeClr val="accent3"/>
          </a:lnRef>
          <a:fillRef idx="0">
            <a:schemeClr val="accent3"/>
          </a:fillRef>
          <a:effectRef idx="2">
            <a:schemeClr val="accent3"/>
          </a:effectRef>
          <a:fontRef idx="minor">
            <a:schemeClr val="tx1"/>
          </a:fontRef>
        </p:style>
      </p:cxnSp>
      <p:sp>
        <p:nvSpPr>
          <p:cNvPr id="38" name="ZoneTexte 37"/>
          <p:cNvSpPr txBox="1"/>
          <p:nvPr/>
        </p:nvSpPr>
        <p:spPr>
          <a:xfrm>
            <a:off x="8852601" y="3373931"/>
            <a:ext cx="2421378" cy="1754326"/>
          </a:xfrm>
          <a:prstGeom prst="rect">
            <a:avLst/>
          </a:prstGeom>
          <a:noFill/>
        </p:spPr>
        <p:txBody>
          <a:bodyPr wrap="square" rtlCol="0">
            <a:spAutoFit/>
          </a:bodyPr>
          <a:lstStyle/>
          <a:p>
            <a:r>
              <a:rPr lang="fr-FR" b="1" dirty="0"/>
              <a:t>En noir et </a:t>
            </a:r>
            <a:r>
              <a:rPr lang="fr-FR" b="1" dirty="0">
                <a:solidFill>
                  <a:srgbClr val="FFC000"/>
                </a:solidFill>
              </a:rPr>
              <a:t>jaune</a:t>
            </a:r>
            <a:r>
              <a:rPr lang="fr-FR" b="1" dirty="0"/>
              <a:t> représente l’effort nécessaire pour passer les étapes intermédiaires </a:t>
            </a:r>
          </a:p>
          <a:p>
            <a:r>
              <a:rPr lang="fr-FR" b="1" dirty="0"/>
              <a:t>= En cours</a:t>
            </a:r>
          </a:p>
        </p:txBody>
      </p:sp>
      <p:cxnSp>
        <p:nvCxnSpPr>
          <p:cNvPr id="39" name="Connecteur droit avec flèche 38"/>
          <p:cNvCxnSpPr>
            <a:stCxn id="38" idx="1"/>
            <a:endCxn id="7" idx="3"/>
          </p:cNvCxnSpPr>
          <p:nvPr/>
        </p:nvCxnSpPr>
        <p:spPr>
          <a:xfrm flipH="1">
            <a:off x="8274892" y="4251094"/>
            <a:ext cx="577709" cy="263043"/>
          </a:xfrm>
          <a:prstGeom prst="straightConnector1">
            <a:avLst/>
          </a:prstGeom>
          <a:ln>
            <a:solidFill>
              <a:srgbClr val="FFC000"/>
            </a:solidFill>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4375321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3"/>
          <a:stretch>
            <a:fillRect/>
          </a:stretch>
        </p:blipFill>
        <p:spPr>
          <a:xfrm>
            <a:off x="9111774" y="491136"/>
            <a:ext cx="3080226" cy="5894915"/>
          </a:xfrm>
          <a:prstGeom prst="rect">
            <a:avLst/>
          </a:prstGeom>
        </p:spPr>
      </p:pic>
      <p:sp>
        <p:nvSpPr>
          <p:cNvPr id="2" name="Titre 1"/>
          <p:cNvSpPr>
            <a:spLocks noGrp="1"/>
          </p:cNvSpPr>
          <p:nvPr>
            <p:ph type="title"/>
          </p:nvPr>
        </p:nvSpPr>
        <p:spPr/>
        <p:txBody>
          <a:bodyPr/>
          <a:lstStyle/>
          <a:p>
            <a:r>
              <a:rPr lang="fr-FR" dirty="0"/>
              <a:t>Diagramme de flux cumulés</a:t>
            </a:r>
          </a:p>
        </p:txBody>
      </p:sp>
      <p:sp>
        <p:nvSpPr>
          <p:cNvPr id="3" name="Espace réservé du contenu 2"/>
          <p:cNvSpPr>
            <a:spLocks noGrp="1"/>
          </p:cNvSpPr>
          <p:nvPr>
            <p:ph idx="1"/>
          </p:nvPr>
        </p:nvSpPr>
        <p:spPr/>
        <p:txBody>
          <a:bodyPr>
            <a:normAutofit/>
          </a:bodyPr>
          <a:lstStyle/>
          <a:p>
            <a:r>
              <a:rPr lang="fr-FR" dirty="0"/>
              <a:t>Ce suivi va permettre de mettre en évidence</a:t>
            </a:r>
          </a:p>
          <a:p>
            <a:pPr lvl="1"/>
            <a:r>
              <a:rPr lang="fr-FR" dirty="0"/>
              <a:t>Le goulot d’étranglement</a:t>
            </a:r>
          </a:p>
          <a:p>
            <a:pPr lvl="1"/>
            <a:r>
              <a:rPr lang="fr-FR" dirty="0"/>
              <a:t>Le manque de demandes </a:t>
            </a:r>
          </a:p>
          <a:p>
            <a:pPr lvl="1"/>
            <a:r>
              <a:rPr lang="fr-FR" dirty="0"/>
              <a:t>La difficulté à réaliser</a:t>
            </a:r>
          </a:p>
        </p:txBody>
      </p:sp>
      <p:pic>
        <p:nvPicPr>
          <p:cNvPr id="5" name="Picture 4" descr="Résultat de recherche d'images pour &quot;PDCA&quo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167" t="44148"/>
          <a:stretch/>
        </p:blipFill>
        <p:spPr bwMode="auto">
          <a:xfrm>
            <a:off x="11273979" y="314156"/>
            <a:ext cx="813031" cy="619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1366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Gérer et mesurer les flux de travail</a:t>
            </a:r>
          </a:p>
        </p:txBody>
      </p:sp>
      <p:sp>
        <p:nvSpPr>
          <p:cNvPr id="3" name="Espace réservé du contenu 2"/>
          <p:cNvSpPr>
            <a:spLocks noGrp="1"/>
          </p:cNvSpPr>
          <p:nvPr>
            <p:ph idx="1"/>
          </p:nvPr>
        </p:nvSpPr>
        <p:spPr/>
        <p:txBody>
          <a:bodyPr/>
          <a:lstStyle/>
          <a:p>
            <a:pPr defTabSz="422275"/>
            <a:r>
              <a:rPr lang="fr-FR" b="1" dirty="0">
                <a:cs typeface="Arial" pitchFamily="34" charset="0"/>
              </a:rPr>
              <a:t>Définir et améliorer </a:t>
            </a:r>
          </a:p>
          <a:p>
            <a:pPr lvl="1" defTabSz="422275"/>
            <a:r>
              <a:rPr lang="fr-FR" dirty="0">
                <a:cs typeface="Arial" pitchFamily="34" charset="0"/>
              </a:rPr>
              <a:t>Les règles d’injection des éléments dans le flux.</a:t>
            </a:r>
          </a:p>
          <a:p>
            <a:pPr lvl="1" defTabSz="422275"/>
            <a:r>
              <a:rPr lang="fr-FR" dirty="0">
                <a:cs typeface="Arial" pitchFamily="34" charset="0"/>
              </a:rPr>
              <a:t>Le type et la taille des éléments du système</a:t>
            </a:r>
          </a:p>
          <a:p>
            <a:pPr defTabSz="422275"/>
            <a:endParaRPr lang="fr-FR" dirty="0">
              <a:cs typeface="Arial" pitchFamily="34" charset="0"/>
            </a:endParaRPr>
          </a:p>
          <a:p>
            <a:pPr defTabSz="422275"/>
            <a:r>
              <a:rPr lang="fr-FR" b="1" dirty="0">
                <a:cs typeface="Arial" pitchFamily="34" charset="0"/>
              </a:rPr>
              <a:t>Rituel quotidien en remontant le flux : </a:t>
            </a:r>
          </a:p>
          <a:p>
            <a:pPr lvl="1" defTabSz="422275"/>
            <a:r>
              <a:rPr lang="fr-FR" dirty="0">
                <a:cs typeface="Arial" pitchFamily="34" charset="0"/>
              </a:rPr>
              <a:t>on part des choses finies pour identifier </a:t>
            </a:r>
          </a:p>
          <a:p>
            <a:pPr marL="457200" lvl="1" indent="0" defTabSz="422275">
              <a:buNone/>
            </a:pPr>
            <a:r>
              <a:rPr lang="fr-FR" dirty="0">
                <a:cs typeface="Arial" pitchFamily="34" charset="0"/>
              </a:rPr>
              <a:t>les actions nécessaires pour en avoir plus !</a:t>
            </a:r>
          </a:p>
          <a:p>
            <a:endParaRPr lang="fr-FR" dirty="0"/>
          </a:p>
        </p:txBody>
      </p:sp>
      <p:pic>
        <p:nvPicPr>
          <p:cNvPr id="4" name="Picture 4" descr="Résultat de recherche d'images pour &quot;PDCA&quot;"/>
          <p:cNvPicPr>
            <a:picLocks noChangeAspect="1" noChangeArrowheads="1"/>
          </p:cNvPicPr>
          <p:nvPr/>
        </p:nvPicPr>
        <p:blipFill rotWithShape="1">
          <a:blip r:embed="rId2">
            <a:extLst>
              <a:ext uri="{28A0092B-C50C-407E-A947-70E740481C1C}">
                <a14:useLocalDpi xmlns:a14="http://schemas.microsoft.com/office/drawing/2010/main" val="0"/>
              </a:ext>
            </a:extLst>
          </a:blip>
          <a:srcRect l="46167" t="44148"/>
          <a:stretch/>
        </p:blipFill>
        <p:spPr bwMode="auto">
          <a:xfrm>
            <a:off x="8588239" y="3155679"/>
            <a:ext cx="2672861" cy="203796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490133" y="6103092"/>
            <a:ext cx="10419645" cy="369332"/>
          </a:xfrm>
          <a:prstGeom prst="rect">
            <a:avLst/>
          </a:prstGeom>
        </p:spPr>
        <p:txBody>
          <a:bodyPr wrap="square">
            <a:spAutoFit/>
          </a:bodyPr>
          <a:lstStyle/>
          <a:p>
            <a:pPr algn="ctr" defTabSz="422275"/>
            <a:r>
              <a:rPr lang="fr-FR" b="1" dirty="0">
                <a:solidFill>
                  <a:schemeClr val="accent6"/>
                </a:solidFill>
                <a:cs typeface="Arial" pitchFamily="34" charset="0"/>
              </a:rPr>
              <a:t>CHAQUE INFORMATION POUVANT SERVIR DE FEEDBACK SUR LE FLUX DOIT ETRE RECHERCHEE</a:t>
            </a:r>
          </a:p>
        </p:txBody>
      </p:sp>
    </p:spTree>
    <p:extLst>
      <p:ext uri="{BB962C8B-B14F-4D97-AF65-F5344CB8AC3E}">
        <p14:creationId xmlns:p14="http://schemas.microsoft.com/office/powerpoint/2010/main" val="2647769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 philosophie de Kanban</a:t>
            </a:r>
          </a:p>
        </p:txBody>
      </p:sp>
      <p:sp>
        <p:nvSpPr>
          <p:cNvPr id="3" name="Espace réservé du contenu 2"/>
          <p:cNvSpPr>
            <a:spLocks noGrp="1"/>
          </p:cNvSpPr>
          <p:nvPr>
            <p:ph idx="1"/>
          </p:nvPr>
        </p:nvSpPr>
        <p:spPr/>
        <p:txBody>
          <a:bodyPr>
            <a:normAutofit lnSpcReduction="10000"/>
          </a:bodyPr>
          <a:lstStyle/>
          <a:p>
            <a:r>
              <a:rPr lang="fr-FR" dirty="0">
                <a:solidFill>
                  <a:schemeClr val="tx1"/>
                </a:solidFill>
              </a:rPr>
              <a:t>Cette méthode permet de gérer les stock </a:t>
            </a:r>
            <a:r>
              <a:rPr lang="fr-FR" dirty="0"/>
              <a:t>(afin d'avoir le stock zéro ou une production </a:t>
            </a:r>
            <a:r>
              <a:rPr lang="fr-FR" dirty="0" err="1"/>
              <a:t>just</a:t>
            </a:r>
            <a:r>
              <a:rPr lang="fr-FR" dirty="0"/>
              <a:t> in time) </a:t>
            </a:r>
          </a:p>
          <a:p>
            <a:endParaRPr lang="fr-FR" dirty="0">
              <a:solidFill>
                <a:schemeClr val="tx1"/>
              </a:solidFill>
            </a:endParaRPr>
          </a:p>
          <a:p>
            <a:r>
              <a:rPr lang="fr-FR" b="1" dirty="0">
                <a:solidFill>
                  <a:schemeClr val="accent6"/>
                </a:solidFill>
              </a:rPr>
              <a:t>Fabriquer prématurément est aussi mauvais que fabriquer en retard. </a:t>
            </a:r>
          </a:p>
          <a:p>
            <a:endParaRPr lang="fr-FR" b="1" dirty="0">
              <a:solidFill>
                <a:schemeClr val="accent6"/>
              </a:solidFill>
            </a:endParaRPr>
          </a:p>
          <a:p>
            <a:r>
              <a:rPr lang="fr-FR" dirty="0"/>
              <a:t>Tous les stocks sont des ennemis pour des raisons financières et d'adaptation à la demande.</a:t>
            </a:r>
          </a:p>
          <a:p>
            <a:endParaRPr lang="fr-FR" dirty="0"/>
          </a:p>
          <a:p>
            <a:r>
              <a:rPr lang="fr-FR" b="1" dirty="0"/>
              <a:t>Mais plutôt que de planifier le travail dans une itération ou un Sprint, les membres de l’équipe récupèrent la tâche la plus prioritaire dans le </a:t>
            </a:r>
            <a:r>
              <a:rPr lang="fr-FR" b="1" dirty="0" err="1"/>
              <a:t>backlog</a:t>
            </a:r>
            <a:r>
              <a:rPr lang="fr-FR" b="1" dirty="0"/>
              <a:t> qui est prête à être développée.</a:t>
            </a:r>
          </a:p>
          <a:p>
            <a:endParaRPr lang="fr-FR" dirty="0"/>
          </a:p>
        </p:txBody>
      </p:sp>
    </p:spTree>
    <p:extLst>
      <p:ext uri="{BB962C8B-B14F-4D97-AF65-F5344CB8AC3E}">
        <p14:creationId xmlns:p14="http://schemas.microsoft.com/office/powerpoint/2010/main" val="35970165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règles explicites</a:t>
            </a:r>
          </a:p>
        </p:txBody>
      </p:sp>
      <p:pic>
        <p:nvPicPr>
          <p:cNvPr id="7"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3219" y="1664999"/>
            <a:ext cx="3646193" cy="2545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5173" y="2854972"/>
            <a:ext cx="3936757" cy="2929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4579" y="4404189"/>
            <a:ext cx="3303710" cy="2373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13586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règles explicites</a:t>
            </a:r>
          </a:p>
        </p:txBody>
      </p:sp>
      <p:sp>
        <p:nvSpPr>
          <p:cNvPr id="3" name="Espace réservé du contenu 2"/>
          <p:cNvSpPr>
            <a:spLocks noGrp="1"/>
          </p:cNvSpPr>
          <p:nvPr>
            <p:ph idx="1"/>
          </p:nvPr>
        </p:nvSpPr>
        <p:spPr>
          <a:xfrm>
            <a:off x="2589212" y="2182761"/>
            <a:ext cx="8915400" cy="4259403"/>
          </a:xfrm>
        </p:spPr>
        <p:txBody>
          <a:bodyPr>
            <a:normAutofit fontScale="85000" lnSpcReduction="10000"/>
          </a:bodyPr>
          <a:lstStyle/>
          <a:p>
            <a:r>
              <a:rPr lang="fr-FR" sz="1900" dirty="0"/>
              <a:t>Rendre visuelle et explicite l’ensemble des règles décidées en collectif : </a:t>
            </a:r>
          </a:p>
          <a:p>
            <a:pPr lvl="1"/>
            <a:r>
              <a:rPr lang="fr-FR" sz="1700" dirty="0"/>
              <a:t>Les règles du processus</a:t>
            </a:r>
          </a:p>
          <a:p>
            <a:pPr lvl="1"/>
            <a:r>
              <a:rPr lang="fr-FR" sz="1700" dirty="0"/>
              <a:t>Les règles de transition entre les activités</a:t>
            </a:r>
          </a:p>
          <a:p>
            <a:pPr lvl="1"/>
            <a:r>
              <a:rPr lang="fr-FR" sz="1700" dirty="0"/>
              <a:t>Les règles d’injection dans le flux</a:t>
            </a:r>
          </a:p>
          <a:p>
            <a:pPr lvl="1"/>
            <a:r>
              <a:rPr lang="fr-FR" sz="1700" dirty="0"/>
              <a:t>Les règles de priorités</a:t>
            </a:r>
          </a:p>
          <a:p>
            <a:endParaRPr lang="fr-FR" sz="1900" dirty="0"/>
          </a:p>
          <a:p>
            <a:r>
              <a:rPr lang="fr-FR" sz="1900" dirty="0"/>
              <a:t>Et encore…</a:t>
            </a:r>
          </a:p>
          <a:p>
            <a:pPr marL="742950" lvl="2" indent="-342900"/>
            <a:r>
              <a:rPr lang="fr-FR" sz="1700" dirty="0"/>
              <a:t>Les règles de vie de l’équipe</a:t>
            </a:r>
          </a:p>
          <a:p>
            <a:pPr marL="742950" lvl="2" indent="-342900"/>
            <a:r>
              <a:rPr lang="fr-FR" sz="1700" dirty="0"/>
              <a:t>Le processus d’escalade des problèmes</a:t>
            </a:r>
          </a:p>
          <a:p>
            <a:pPr marL="342900" lvl="1" indent="-342900"/>
            <a:endParaRPr lang="fr-FR" sz="1900" dirty="0"/>
          </a:p>
          <a:p>
            <a:r>
              <a:rPr lang="fr-FR" sz="1900" b="1" dirty="0">
                <a:solidFill>
                  <a:schemeClr val="accent6"/>
                </a:solidFill>
              </a:rPr>
              <a:t>OBJECTIF : </a:t>
            </a:r>
          </a:p>
          <a:p>
            <a:pPr marL="742950" lvl="2" indent="-342900"/>
            <a:r>
              <a:rPr lang="fr-FR" sz="1700" b="1" dirty="0">
                <a:solidFill>
                  <a:schemeClr val="accent6"/>
                </a:solidFill>
              </a:rPr>
              <a:t>Faciliter la prise de décision individuelle et collective</a:t>
            </a:r>
          </a:p>
          <a:p>
            <a:pPr marL="742950" lvl="2" indent="-342900"/>
            <a:r>
              <a:rPr lang="fr-FR" sz="1700" b="1" dirty="0">
                <a:solidFill>
                  <a:schemeClr val="accent6"/>
                </a:solidFill>
              </a:rPr>
              <a:t>Adopter des automatismes</a:t>
            </a:r>
          </a:p>
          <a:p>
            <a:endParaRPr lang="fr-FR" dirty="0"/>
          </a:p>
        </p:txBody>
      </p:sp>
    </p:spTree>
    <p:extLst>
      <p:ext uri="{BB962C8B-B14F-4D97-AF65-F5344CB8AC3E}">
        <p14:creationId xmlns:p14="http://schemas.microsoft.com/office/powerpoint/2010/main" val="2762095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S’améliorer de manière collaborative</a:t>
            </a:r>
          </a:p>
        </p:txBody>
      </p:sp>
      <p:pic>
        <p:nvPicPr>
          <p:cNvPr id="4"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9822" y="1735015"/>
            <a:ext cx="5627077" cy="4220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52506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S’améliorer de manière collaborative</a:t>
            </a:r>
          </a:p>
        </p:txBody>
      </p:sp>
      <p:sp>
        <p:nvSpPr>
          <p:cNvPr id="3" name="Espace réservé du contenu 2"/>
          <p:cNvSpPr>
            <a:spLocks noGrp="1"/>
          </p:cNvSpPr>
          <p:nvPr>
            <p:ph idx="1"/>
          </p:nvPr>
        </p:nvSpPr>
        <p:spPr/>
        <p:txBody>
          <a:bodyPr/>
          <a:lstStyle/>
          <a:p>
            <a:r>
              <a:rPr lang="fr-FR" dirty="0"/>
              <a:t>Merci </a:t>
            </a:r>
            <a:r>
              <a:rPr lang="fr-FR" dirty="0" err="1"/>
              <a:t>Scrum</a:t>
            </a:r>
            <a:r>
              <a:rPr lang="fr-FR" dirty="0"/>
              <a:t> pour les Daily meeting et La rétrospective de sprint,</a:t>
            </a:r>
          </a:p>
          <a:p>
            <a:endParaRPr lang="fr-FR" dirty="0"/>
          </a:p>
          <a:p>
            <a:endParaRPr lang="fr-FR" dirty="0"/>
          </a:p>
          <a:p>
            <a:endParaRPr lang="fr-FR" dirty="0"/>
          </a:p>
          <a:p>
            <a:endParaRPr lang="fr-FR" dirty="0"/>
          </a:p>
          <a:p>
            <a:endParaRPr lang="fr-FR" dirty="0"/>
          </a:p>
          <a:p>
            <a:pPr marL="0" indent="0">
              <a:buNone/>
            </a:pPr>
            <a:endParaRPr lang="fr-FR" dirty="0"/>
          </a:p>
          <a:p>
            <a:pPr marL="0" indent="0">
              <a:buNone/>
            </a:pPr>
            <a:endParaRPr lang="fr-FR" dirty="0"/>
          </a:p>
          <a:p>
            <a:r>
              <a:rPr lang="fr-FR" dirty="0"/>
              <a:t>Mais aussi des réunions de priorisation,</a:t>
            </a:r>
          </a:p>
        </p:txBody>
      </p:sp>
      <p:pic>
        <p:nvPicPr>
          <p:cNvPr id="4" name="Picture 2" descr="Résultat de recherche d'images pour &quot;scrum retro&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9754" y="3213422"/>
            <a:ext cx="2677931" cy="292640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p:cNvPicPr>
            <a:picLocks noChangeAspect="1"/>
          </p:cNvPicPr>
          <p:nvPr/>
        </p:nvPicPr>
        <p:blipFill>
          <a:blip r:embed="rId4"/>
          <a:stretch>
            <a:fillRect/>
          </a:stretch>
        </p:blipFill>
        <p:spPr>
          <a:xfrm>
            <a:off x="3798580" y="2903706"/>
            <a:ext cx="2872932" cy="1882266"/>
          </a:xfrm>
          <a:prstGeom prst="rect">
            <a:avLst/>
          </a:prstGeom>
        </p:spPr>
      </p:pic>
    </p:spTree>
    <p:extLst>
      <p:ext uri="{BB962C8B-B14F-4D97-AF65-F5344CB8AC3E}">
        <p14:creationId xmlns:p14="http://schemas.microsoft.com/office/powerpoint/2010/main" val="24957000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S’améliorer de manière collaborative</a:t>
            </a:r>
          </a:p>
        </p:txBody>
      </p:sp>
      <p:sp>
        <p:nvSpPr>
          <p:cNvPr id="3" name="Espace réservé du contenu 2"/>
          <p:cNvSpPr>
            <a:spLocks noGrp="1"/>
          </p:cNvSpPr>
          <p:nvPr>
            <p:ph idx="1"/>
          </p:nvPr>
        </p:nvSpPr>
        <p:spPr/>
        <p:txBody>
          <a:bodyPr>
            <a:normAutofit lnSpcReduction="10000"/>
          </a:bodyPr>
          <a:lstStyle/>
          <a:p>
            <a:pPr algn="ctr"/>
            <a:r>
              <a:rPr lang="fr-FR" dirty="0"/>
              <a:t>Les sprints en </a:t>
            </a:r>
            <a:r>
              <a:rPr lang="fr-FR" dirty="0" err="1"/>
              <a:t>Scrum</a:t>
            </a:r>
            <a:r>
              <a:rPr lang="fr-FR" dirty="0"/>
              <a:t> permettent de savoir que c’est l’heure de la rétro.</a:t>
            </a:r>
          </a:p>
          <a:p>
            <a:pPr marL="0" indent="0" algn="ctr">
              <a:buNone/>
            </a:pPr>
            <a:r>
              <a:rPr lang="fr-FR" dirty="0"/>
              <a:t>Pratique !</a:t>
            </a:r>
          </a:p>
          <a:p>
            <a:endParaRPr lang="fr-FR" dirty="0"/>
          </a:p>
          <a:p>
            <a:endParaRPr lang="fr-FR" dirty="0"/>
          </a:p>
          <a:p>
            <a:endParaRPr lang="fr-FR" dirty="0"/>
          </a:p>
          <a:p>
            <a:endParaRPr lang="fr-FR" dirty="0"/>
          </a:p>
          <a:p>
            <a:endParaRPr lang="fr-FR" dirty="0"/>
          </a:p>
          <a:p>
            <a:endParaRPr lang="fr-FR" dirty="0"/>
          </a:p>
          <a:p>
            <a:r>
              <a:rPr lang="fr-FR" b="1" dirty="0">
                <a:solidFill>
                  <a:schemeClr val="accent6"/>
                </a:solidFill>
              </a:rPr>
              <a:t>Dans un système Kanban, la notion d’itération bornée dans le temps n’existe pas. Attention à ne pas l’oublier !!</a:t>
            </a:r>
          </a:p>
          <a:p>
            <a:endParaRPr lang="fr-FR" dirty="0"/>
          </a:p>
        </p:txBody>
      </p:sp>
      <p:pic>
        <p:nvPicPr>
          <p:cNvPr id="4" name="Image 3"/>
          <p:cNvPicPr>
            <a:picLocks noChangeAspect="1"/>
          </p:cNvPicPr>
          <p:nvPr/>
        </p:nvPicPr>
        <p:blipFill>
          <a:blip r:embed="rId2"/>
          <a:stretch>
            <a:fillRect/>
          </a:stretch>
        </p:blipFill>
        <p:spPr>
          <a:xfrm>
            <a:off x="5899854" y="3107121"/>
            <a:ext cx="1991078" cy="1760154"/>
          </a:xfrm>
          <a:prstGeom prst="rect">
            <a:avLst/>
          </a:prstGeom>
        </p:spPr>
      </p:pic>
    </p:spTree>
    <p:extLst>
      <p:ext uri="{BB962C8B-B14F-4D97-AF65-F5344CB8AC3E}">
        <p14:creationId xmlns:p14="http://schemas.microsoft.com/office/powerpoint/2010/main" val="20946225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En synthèse</a:t>
            </a:r>
          </a:p>
        </p:txBody>
      </p:sp>
      <p:pic>
        <p:nvPicPr>
          <p:cNvPr id="3" name="Image 2"/>
          <p:cNvPicPr>
            <a:picLocks noChangeAspect="1"/>
          </p:cNvPicPr>
          <p:nvPr/>
        </p:nvPicPr>
        <p:blipFill>
          <a:blip r:embed="rId2"/>
          <a:stretch>
            <a:fillRect/>
          </a:stretch>
        </p:blipFill>
        <p:spPr>
          <a:xfrm>
            <a:off x="8448008" y="2058750"/>
            <a:ext cx="2716521" cy="2482648"/>
          </a:xfrm>
          <a:prstGeom prst="rect">
            <a:avLst/>
          </a:prstGeom>
        </p:spPr>
      </p:pic>
    </p:spTree>
    <p:extLst>
      <p:ext uri="{BB962C8B-B14F-4D97-AF65-F5344CB8AC3E}">
        <p14:creationId xmlns:p14="http://schemas.microsoft.com/office/powerpoint/2010/main" val="14065291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On commence par où ?</a:t>
            </a:r>
          </a:p>
        </p:txBody>
      </p:sp>
      <p:pic>
        <p:nvPicPr>
          <p:cNvPr id="4" name="Picture 2" descr="RÃ©sultat de recherche d'images pour &quot;diffÃ©rentes Ã©tapes kanban&quot;"/>
          <p:cNvPicPr>
            <a:picLocks noChangeAspect="1" noChangeArrowheads="1"/>
          </p:cNvPicPr>
          <p:nvPr/>
        </p:nvPicPr>
        <p:blipFill rotWithShape="1">
          <a:blip r:embed="rId2">
            <a:extLst>
              <a:ext uri="{28A0092B-C50C-407E-A947-70E740481C1C}">
                <a14:useLocalDpi xmlns:a14="http://schemas.microsoft.com/office/drawing/2010/main" val="0"/>
              </a:ext>
            </a:extLst>
          </a:blip>
          <a:srcRect r="57465"/>
          <a:stretch/>
        </p:blipFill>
        <p:spPr bwMode="auto">
          <a:xfrm>
            <a:off x="4810999" y="1905000"/>
            <a:ext cx="4014980" cy="3990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3578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Eléments constitutifs du système Kanban</a:t>
            </a:r>
          </a:p>
        </p:txBody>
      </p:sp>
      <p:pic>
        <p:nvPicPr>
          <p:cNvPr id="4" name="Picture 2" descr="RÃ©sultat de recherche d'images pour &quot;diffÃ©rentes Ã©tapes kanban&quot;"/>
          <p:cNvPicPr>
            <a:picLocks noChangeAspect="1" noChangeArrowheads="1"/>
          </p:cNvPicPr>
          <p:nvPr/>
        </p:nvPicPr>
        <p:blipFill rotWithShape="1">
          <a:blip r:embed="rId2">
            <a:extLst>
              <a:ext uri="{28A0092B-C50C-407E-A947-70E740481C1C}">
                <a14:useLocalDpi xmlns:a14="http://schemas.microsoft.com/office/drawing/2010/main" val="0"/>
              </a:ext>
            </a:extLst>
          </a:blip>
          <a:srcRect l="42417"/>
          <a:stretch/>
        </p:blipFill>
        <p:spPr bwMode="auto">
          <a:xfrm>
            <a:off x="2592925" y="2298506"/>
            <a:ext cx="5435445" cy="3990976"/>
          </a:xfrm>
          <a:prstGeom prst="rect">
            <a:avLst/>
          </a:prstGeom>
          <a:noFill/>
          <a:extLst>
            <a:ext uri="{909E8E84-426E-40DD-AFC4-6F175D3DCCD1}">
              <a14:hiddenFill xmlns:a14="http://schemas.microsoft.com/office/drawing/2010/main">
                <a:solidFill>
                  <a:srgbClr val="FFFFFF"/>
                </a:solidFill>
              </a14:hiddenFill>
            </a:ext>
          </a:extLst>
        </p:spPr>
      </p:pic>
      <p:sp>
        <p:nvSpPr>
          <p:cNvPr id="5" name="Flèche droite 4"/>
          <p:cNvSpPr/>
          <p:nvPr/>
        </p:nvSpPr>
        <p:spPr>
          <a:xfrm rot="10800000">
            <a:off x="8028370" y="3475464"/>
            <a:ext cx="791737" cy="412595"/>
          </a:xfrm>
          <a:prstGeom prst="rightArrow">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6" name="Rectangle 5"/>
          <p:cNvSpPr/>
          <p:nvPr/>
        </p:nvSpPr>
        <p:spPr>
          <a:xfrm>
            <a:off x="9032698" y="3497095"/>
            <a:ext cx="869149" cy="369332"/>
          </a:xfrm>
          <a:prstGeom prst="rect">
            <a:avLst/>
          </a:prstGeom>
        </p:spPr>
        <p:txBody>
          <a:bodyPr wrap="none">
            <a:spAutoFit/>
          </a:bodyPr>
          <a:lstStyle/>
          <a:p>
            <a:r>
              <a:rPr lang="fr-FR" dirty="0">
                <a:solidFill>
                  <a:schemeClr val="accent1"/>
                </a:solidFill>
                <a:cs typeface="Arial" pitchFamily="34" charset="0"/>
              </a:rPr>
              <a:t>cadre</a:t>
            </a:r>
            <a:endParaRPr lang="fr-FR" dirty="0">
              <a:solidFill>
                <a:schemeClr val="accent1"/>
              </a:solidFill>
            </a:endParaRPr>
          </a:p>
        </p:txBody>
      </p:sp>
      <p:sp>
        <p:nvSpPr>
          <p:cNvPr id="7" name="Flèche droite 6"/>
          <p:cNvSpPr/>
          <p:nvPr/>
        </p:nvSpPr>
        <p:spPr>
          <a:xfrm rot="10800000">
            <a:off x="8005293" y="4087696"/>
            <a:ext cx="791737" cy="412595"/>
          </a:xfrm>
          <a:prstGeom prst="rightArrow">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8" name="Rectangle 7"/>
          <p:cNvSpPr/>
          <p:nvPr/>
        </p:nvSpPr>
        <p:spPr>
          <a:xfrm>
            <a:off x="9009621" y="4109327"/>
            <a:ext cx="1667444" cy="369332"/>
          </a:xfrm>
          <a:prstGeom prst="rect">
            <a:avLst/>
          </a:prstGeom>
        </p:spPr>
        <p:txBody>
          <a:bodyPr wrap="none">
            <a:spAutoFit/>
          </a:bodyPr>
          <a:lstStyle/>
          <a:p>
            <a:r>
              <a:rPr lang="fr-FR" dirty="0">
                <a:solidFill>
                  <a:schemeClr val="accent1"/>
                </a:solidFill>
                <a:cs typeface="Arial" pitchFamily="34" charset="0"/>
              </a:rPr>
              <a:t>performance</a:t>
            </a:r>
            <a:endParaRPr lang="fr-FR" dirty="0">
              <a:solidFill>
                <a:schemeClr val="accent1"/>
              </a:solidFill>
            </a:endParaRPr>
          </a:p>
        </p:txBody>
      </p:sp>
      <p:sp>
        <p:nvSpPr>
          <p:cNvPr id="9" name="Flèche droite 8"/>
          <p:cNvSpPr/>
          <p:nvPr/>
        </p:nvSpPr>
        <p:spPr>
          <a:xfrm rot="10800000">
            <a:off x="8005292" y="4712164"/>
            <a:ext cx="791737" cy="412595"/>
          </a:xfrm>
          <a:prstGeom prst="rightArrow">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0" name="Rectangle 9"/>
          <p:cNvSpPr/>
          <p:nvPr/>
        </p:nvSpPr>
        <p:spPr>
          <a:xfrm>
            <a:off x="9009620" y="4733795"/>
            <a:ext cx="2007281" cy="646331"/>
          </a:xfrm>
          <a:prstGeom prst="rect">
            <a:avLst/>
          </a:prstGeom>
        </p:spPr>
        <p:txBody>
          <a:bodyPr wrap="none">
            <a:spAutoFit/>
          </a:bodyPr>
          <a:lstStyle/>
          <a:p>
            <a:r>
              <a:rPr lang="fr-FR" dirty="0">
                <a:solidFill>
                  <a:schemeClr val="accent1"/>
                </a:solidFill>
                <a:cs typeface="Arial" pitchFamily="34" charset="0"/>
              </a:rPr>
              <a:t>Règles explicites</a:t>
            </a:r>
          </a:p>
          <a:p>
            <a:r>
              <a:rPr lang="fr-FR" dirty="0">
                <a:solidFill>
                  <a:schemeClr val="accent1"/>
                </a:solidFill>
                <a:cs typeface="Arial" pitchFamily="34" charset="0"/>
              </a:rPr>
              <a:t>visualisation</a:t>
            </a:r>
            <a:endParaRPr lang="fr-FR" dirty="0">
              <a:solidFill>
                <a:schemeClr val="accent1"/>
              </a:solidFill>
            </a:endParaRPr>
          </a:p>
        </p:txBody>
      </p:sp>
    </p:spTree>
    <p:extLst>
      <p:ext uri="{BB962C8B-B14F-4D97-AF65-F5344CB8AC3E}">
        <p14:creationId xmlns:p14="http://schemas.microsoft.com/office/powerpoint/2010/main" val="41510105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Portée du système et objectif</a:t>
            </a:r>
          </a:p>
        </p:txBody>
      </p:sp>
      <p:pic>
        <p:nvPicPr>
          <p:cNvPr id="4" name="Picture 2" descr="https://agilemouse.files.wordpress.com/2014/07/capture-d_c3a9cran-2014-05-19-c3a0-15-43-51.png"/>
          <p:cNvPicPr>
            <a:picLocks noChangeAspect="1" noChangeArrowheads="1"/>
          </p:cNvPicPr>
          <p:nvPr/>
        </p:nvPicPr>
        <p:blipFill rotWithShape="1">
          <a:blip r:embed="rId3">
            <a:extLst>
              <a:ext uri="{28A0092B-C50C-407E-A947-70E740481C1C}">
                <a14:useLocalDpi xmlns:a14="http://schemas.microsoft.com/office/drawing/2010/main" val="0"/>
              </a:ext>
            </a:extLst>
          </a:blip>
          <a:srcRect t="26421"/>
          <a:stretch/>
        </p:blipFill>
        <p:spPr bwMode="auto">
          <a:xfrm>
            <a:off x="2592925" y="3041722"/>
            <a:ext cx="8305800" cy="2473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06508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éléments de travail</a:t>
            </a:r>
          </a:p>
        </p:txBody>
      </p:sp>
      <p:sp>
        <p:nvSpPr>
          <p:cNvPr id="3" name="Espace réservé du contenu 2"/>
          <p:cNvSpPr>
            <a:spLocks noGrp="1"/>
          </p:cNvSpPr>
          <p:nvPr>
            <p:ph idx="1"/>
          </p:nvPr>
        </p:nvSpPr>
        <p:spPr/>
        <p:txBody>
          <a:bodyPr>
            <a:normAutofit/>
          </a:bodyPr>
          <a:lstStyle/>
          <a:p>
            <a:r>
              <a:rPr lang="fr-FR" b="1" dirty="0">
                <a:solidFill>
                  <a:schemeClr val="accent6"/>
                </a:solidFill>
              </a:rPr>
              <a:t>Trouver un vecteur de communication qui transite d’activité en activité</a:t>
            </a:r>
          </a:p>
          <a:p>
            <a:endParaRPr lang="fr-FR" dirty="0"/>
          </a:p>
          <a:p>
            <a:r>
              <a:rPr lang="fr-FR" dirty="0"/>
              <a:t>Est-ce que les éléments favorisent la communication entre les équipes ?</a:t>
            </a:r>
          </a:p>
          <a:p>
            <a:r>
              <a:rPr lang="fr-FR" dirty="0"/>
              <a:t>Est-ce que les équipes vont parler un langage commun lors de la réunion ?</a:t>
            </a:r>
          </a:p>
          <a:p>
            <a:r>
              <a:rPr lang="fr-FR" dirty="0"/>
              <a:t>Est-ce que chacun peut apporter de la valeur ajoutée aux éléments ?</a:t>
            </a:r>
          </a:p>
          <a:p>
            <a:endParaRPr lang="fr-FR" dirty="0"/>
          </a:p>
          <a:p>
            <a:r>
              <a:rPr lang="fr-FR" dirty="0"/>
              <a:t>Ticket d’incident										Ordre de travail</a:t>
            </a:r>
          </a:p>
          <a:p>
            <a:pPr algn="ctr"/>
            <a:r>
              <a:rPr lang="fr-FR" dirty="0"/>
              <a:t>Demande de changement</a:t>
            </a:r>
          </a:p>
          <a:p>
            <a:r>
              <a:rPr lang="fr-FR" dirty="0"/>
              <a:t>Story													Fonctionnalité</a:t>
            </a:r>
          </a:p>
          <a:p>
            <a:endParaRPr lang="fr-FR" dirty="0"/>
          </a:p>
          <a:p>
            <a:endParaRPr lang="fr-FR" b="1" dirty="0">
              <a:solidFill>
                <a:schemeClr val="accent6"/>
              </a:solidFill>
            </a:endParaRPr>
          </a:p>
          <a:p>
            <a:endParaRPr lang="fr-FR" dirty="0"/>
          </a:p>
        </p:txBody>
      </p:sp>
      <p:pic>
        <p:nvPicPr>
          <p:cNvPr id="4" name="Image 3"/>
          <p:cNvPicPr>
            <a:picLocks noChangeAspect="1"/>
          </p:cNvPicPr>
          <p:nvPr/>
        </p:nvPicPr>
        <p:blipFill rotWithShape="1">
          <a:blip r:embed="rId3"/>
          <a:srcRect l="1625" t="1393" b="4103"/>
          <a:stretch/>
        </p:blipFill>
        <p:spPr>
          <a:xfrm>
            <a:off x="1670932" y="2854148"/>
            <a:ext cx="918280" cy="1377244"/>
          </a:xfrm>
          <a:prstGeom prst="rect">
            <a:avLst/>
          </a:prstGeom>
        </p:spPr>
      </p:pic>
      <p:pic>
        <p:nvPicPr>
          <p:cNvPr id="5" name="Image 4"/>
          <p:cNvPicPr>
            <a:picLocks noChangeAspect="1"/>
          </p:cNvPicPr>
          <p:nvPr/>
        </p:nvPicPr>
        <p:blipFill>
          <a:blip r:embed="rId4"/>
          <a:stretch>
            <a:fillRect/>
          </a:stretch>
        </p:blipFill>
        <p:spPr>
          <a:xfrm>
            <a:off x="1659468" y="1543121"/>
            <a:ext cx="715080" cy="1082427"/>
          </a:xfrm>
          <a:prstGeom prst="rect">
            <a:avLst/>
          </a:prstGeom>
        </p:spPr>
      </p:pic>
      <p:pic>
        <p:nvPicPr>
          <p:cNvPr id="8" name="Image 7"/>
          <p:cNvPicPr>
            <a:picLocks noChangeAspect="1"/>
          </p:cNvPicPr>
          <p:nvPr/>
        </p:nvPicPr>
        <p:blipFill>
          <a:blip r:embed="rId5"/>
          <a:stretch>
            <a:fillRect/>
          </a:stretch>
        </p:blipFill>
        <p:spPr>
          <a:xfrm>
            <a:off x="1425933" y="4665490"/>
            <a:ext cx="1163279" cy="1030100"/>
          </a:xfrm>
          <a:prstGeom prst="rect">
            <a:avLst/>
          </a:prstGeom>
        </p:spPr>
      </p:pic>
    </p:spTree>
    <p:extLst>
      <p:ext uri="{BB962C8B-B14F-4D97-AF65-F5344CB8AC3E}">
        <p14:creationId xmlns:p14="http://schemas.microsoft.com/office/powerpoint/2010/main" val="1657552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tableau Kanban</a:t>
            </a:r>
          </a:p>
        </p:txBody>
      </p:sp>
    </p:spTree>
    <p:extLst>
      <p:ext uri="{BB962C8B-B14F-4D97-AF65-F5344CB8AC3E}">
        <p14:creationId xmlns:p14="http://schemas.microsoft.com/office/powerpoint/2010/main" val="17688539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flux de travail</a:t>
            </a:r>
          </a:p>
        </p:txBody>
      </p:sp>
      <p:sp>
        <p:nvSpPr>
          <p:cNvPr id="4" name="Pentagone 3"/>
          <p:cNvSpPr/>
          <p:nvPr/>
        </p:nvSpPr>
        <p:spPr>
          <a:xfrm>
            <a:off x="2913814" y="2035811"/>
            <a:ext cx="1652400" cy="484632"/>
          </a:xfrm>
          <a:prstGeom prst="homePlate">
            <a:avLst/>
          </a:prstGeom>
          <a:ln>
            <a:solidFill>
              <a:schemeClr val="tx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400" dirty="0">
                <a:solidFill>
                  <a:schemeClr val="bg1"/>
                </a:solidFill>
              </a:rPr>
              <a:t>Marketing</a:t>
            </a:r>
          </a:p>
        </p:txBody>
      </p:sp>
      <p:sp>
        <p:nvSpPr>
          <p:cNvPr id="5" name="Chevron 4"/>
          <p:cNvSpPr/>
          <p:nvPr/>
        </p:nvSpPr>
        <p:spPr>
          <a:xfrm>
            <a:off x="4425149" y="2035811"/>
            <a:ext cx="1652400" cy="484632"/>
          </a:xfrm>
          <a:prstGeom prst="chevron">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400" dirty="0">
                <a:solidFill>
                  <a:schemeClr val="bg1"/>
                </a:solidFill>
              </a:rPr>
              <a:t>Conception</a:t>
            </a:r>
          </a:p>
        </p:txBody>
      </p:sp>
      <p:sp>
        <p:nvSpPr>
          <p:cNvPr id="6" name="Chevron 5"/>
          <p:cNvSpPr/>
          <p:nvPr/>
        </p:nvSpPr>
        <p:spPr>
          <a:xfrm>
            <a:off x="5936484" y="2035811"/>
            <a:ext cx="2212258" cy="484632"/>
          </a:xfrm>
          <a:prstGeom prst="chevron">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400" dirty="0">
                <a:solidFill>
                  <a:schemeClr val="bg1"/>
                </a:solidFill>
              </a:rPr>
              <a:t>Développement</a:t>
            </a:r>
          </a:p>
        </p:txBody>
      </p:sp>
      <p:sp>
        <p:nvSpPr>
          <p:cNvPr id="7" name="Chevron 6"/>
          <p:cNvSpPr/>
          <p:nvPr/>
        </p:nvSpPr>
        <p:spPr>
          <a:xfrm>
            <a:off x="8007677" y="2035811"/>
            <a:ext cx="1652400" cy="484632"/>
          </a:xfrm>
          <a:prstGeom prst="chevron">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400" dirty="0">
                <a:solidFill>
                  <a:schemeClr val="bg1"/>
                </a:solidFill>
              </a:rPr>
              <a:t>Recette</a:t>
            </a:r>
          </a:p>
        </p:txBody>
      </p:sp>
      <p:sp>
        <p:nvSpPr>
          <p:cNvPr id="8" name="Chevron 7"/>
          <p:cNvSpPr/>
          <p:nvPr/>
        </p:nvSpPr>
        <p:spPr>
          <a:xfrm>
            <a:off x="9519013" y="2035811"/>
            <a:ext cx="1652400" cy="484632"/>
          </a:xfrm>
          <a:prstGeom prst="chevron">
            <a:avLst/>
          </a:prstGeom>
          <a:ln>
            <a:solidFill>
              <a:schemeClr val="tx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400" dirty="0">
                <a:solidFill>
                  <a:schemeClr val="bg1"/>
                </a:solidFill>
              </a:rPr>
              <a:t>Déploiement</a:t>
            </a:r>
          </a:p>
        </p:txBody>
      </p:sp>
      <p:pic>
        <p:nvPicPr>
          <p:cNvPr id="9" name="Picture 2" descr="RÃ©sultat de recherche d'images pour &quot;arrows&quot;"/>
          <p:cNvPicPr>
            <a:picLocks noChangeAspect="1" noChangeArrowheads="1"/>
          </p:cNvPicPr>
          <p:nvPr/>
        </p:nvPicPr>
        <p:blipFill rotWithShape="1">
          <a:blip r:embed="rId3">
            <a:extLst>
              <a:ext uri="{28A0092B-C50C-407E-A947-70E740481C1C}">
                <a14:useLocalDpi xmlns:a14="http://schemas.microsoft.com/office/drawing/2010/main" val="0"/>
              </a:ext>
            </a:extLst>
          </a:blip>
          <a:srcRect l="51557" t="60527" r="23502" b="8474"/>
          <a:stretch/>
        </p:blipFill>
        <p:spPr bwMode="auto">
          <a:xfrm rot="21130834" flipV="1">
            <a:off x="3790684" y="3195845"/>
            <a:ext cx="930131" cy="808432"/>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e 27"/>
          <p:cNvGrpSpPr/>
          <p:nvPr/>
        </p:nvGrpSpPr>
        <p:grpSpPr>
          <a:xfrm>
            <a:off x="4566213" y="3950354"/>
            <a:ext cx="7188251" cy="1993245"/>
            <a:chOff x="4566214" y="3950355"/>
            <a:chExt cx="6650302" cy="1752600"/>
          </a:xfrm>
        </p:grpSpPr>
        <p:sp>
          <p:nvSpPr>
            <p:cNvPr id="10" name="Rectangle 9"/>
            <p:cNvSpPr/>
            <p:nvPr/>
          </p:nvSpPr>
          <p:spPr>
            <a:xfrm>
              <a:off x="4566214" y="4025523"/>
              <a:ext cx="1144224" cy="369332"/>
            </a:xfrm>
            <a:prstGeom prst="rect">
              <a:avLst/>
            </a:prstGeom>
          </p:spPr>
          <p:txBody>
            <a:bodyPr wrap="none">
              <a:spAutoFit/>
            </a:bodyPr>
            <a:lstStyle/>
            <a:p>
              <a:pPr algn="ctr"/>
              <a:r>
                <a:rPr lang="fr-FR" dirty="0">
                  <a:solidFill>
                    <a:schemeClr val="tx2"/>
                  </a:solidFill>
                </a:rPr>
                <a:t>Marketing</a:t>
              </a:r>
            </a:p>
          </p:txBody>
        </p:sp>
        <p:sp>
          <p:nvSpPr>
            <p:cNvPr id="11" name="Rectangle 10"/>
            <p:cNvSpPr/>
            <p:nvPr/>
          </p:nvSpPr>
          <p:spPr>
            <a:xfrm>
              <a:off x="5774692" y="4025523"/>
              <a:ext cx="1259255" cy="369332"/>
            </a:xfrm>
            <a:prstGeom prst="rect">
              <a:avLst/>
            </a:prstGeom>
          </p:spPr>
          <p:txBody>
            <a:bodyPr wrap="none">
              <a:spAutoFit/>
            </a:bodyPr>
            <a:lstStyle/>
            <a:p>
              <a:pPr algn="ctr"/>
              <a:r>
                <a:rPr lang="fr-FR" dirty="0">
                  <a:solidFill>
                    <a:schemeClr val="tx2"/>
                  </a:solidFill>
                </a:rPr>
                <a:t>Conception</a:t>
              </a:r>
            </a:p>
          </p:txBody>
        </p:sp>
        <p:sp>
          <p:nvSpPr>
            <p:cNvPr id="12" name="Rectangle 11"/>
            <p:cNvSpPr/>
            <p:nvPr/>
          </p:nvSpPr>
          <p:spPr>
            <a:xfrm>
              <a:off x="7098201" y="4025523"/>
              <a:ext cx="1689180" cy="369332"/>
            </a:xfrm>
            <a:prstGeom prst="rect">
              <a:avLst/>
            </a:prstGeom>
          </p:spPr>
          <p:txBody>
            <a:bodyPr wrap="none">
              <a:spAutoFit/>
            </a:bodyPr>
            <a:lstStyle/>
            <a:p>
              <a:pPr algn="ctr"/>
              <a:r>
                <a:rPr lang="fr-FR" dirty="0">
                  <a:solidFill>
                    <a:schemeClr val="tx2"/>
                  </a:solidFill>
                </a:rPr>
                <a:t>Développement</a:t>
              </a:r>
            </a:p>
          </p:txBody>
        </p:sp>
        <p:sp>
          <p:nvSpPr>
            <p:cNvPr id="13" name="Rectangle 12"/>
            <p:cNvSpPr/>
            <p:nvPr/>
          </p:nvSpPr>
          <p:spPr>
            <a:xfrm>
              <a:off x="8851635" y="4027587"/>
              <a:ext cx="896592" cy="369332"/>
            </a:xfrm>
            <a:prstGeom prst="rect">
              <a:avLst/>
            </a:prstGeom>
          </p:spPr>
          <p:txBody>
            <a:bodyPr wrap="none">
              <a:spAutoFit/>
            </a:bodyPr>
            <a:lstStyle/>
            <a:p>
              <a:pPr algn="ctr"/>
              <a:r>
                <a:rPr lang="fr-FR" dirty="0">
                  <a:solidFill>
                    <a:schemeClr val="tx2"/>
                  </a:solidFill>
                </a:rPr>
                <a:t>Recette</a:t>
              </a:r>
            </a:p>
          </p:txBody>
        </p:sp>
        <p:sp>
          <p:nvSpPr>
            <p:cNvPr id="14" name="Rectangle 13"/>
            <p:cNvSpPr/>
            <p:nvPr/>
          </p:nvSpPr>
          <p:spPr>
            <a:xfrm>
              <a:off x="9812477" y="4025523"/>
              <a:ext cx="1404039" cy="369332"/>
            </a:xfrm>
            <a:prstGeom prst="rect">
              <a:avLst/>
            </a:prstGeom>
          </p:spPr>
          <p:txBody>
            <a:bodyPr wrap="none">
              <a:spAutoFit/>
            </a:bodyPr>
            <a:lstStyle/>
            <a:p>
              <a:pPr algn="ctr"/>
              <a:r>
                <a:rPr lang="fr-FR" dirty="0">
                  <a:solidFill>
                    <a:schemeClr val="tx2"/>
                  </a:solidFill>
                </a:rPr>
                <a:t>Déploiement</a:t>
              </a:r>
            </a:p>
          </p:txBody>
        </p:sp>
        <p:cxnSp>
          <p:nvCxnSpPr>
            <p:cNvPr id="15" name="Connecteur droit 14"/>
            <p:cNvCxnSpPr/>
            <p:nvPr/>
          </p:nvCxnSpPr>
          <p:spPr>
            <a:xfrm>
              <a:off x="5742565" y="3950355"/>
              <a:ext cx="0" cy="1752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Connecteur droit 15"/>
            <p:cNvCxnSpPr/>
            <p:nvPr/>
          </p:nvCxnSpPr>
          <p:spPr>
            <a:xfrm>
              <a:off x="7066074" y="3950355"/>
              <a:ext cx="0" cy="1752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Connecteur droit 16"/>
            <p:cNvCxnSpPr/>
            <p:nvPr/>
          </p:nvCxnSpPr>
          <p:spPr>
            <a:xfrm>
              <a:off x="8819508" y="3950355"/>
              <a:ext cx="0" cy="1752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Connecteur droit 17"/>
            <p:cNvCxnSpPr/>
            <p:nvPr/>
          </p:nvCxnSpPr>
          <p:spPr>
            <a:xfrm>
              <a:off x="9780353" y="3950355"/>
              <a:ext cx="0" cy="1752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Connecteur droit 18"/>
            <p:cNvCxnSpPr/>
            <p:nvPr/>
          </p:nvCxnSpPr>
          <p:spPr>
            <a:xfrm flipH="1">
              <a:off x="4566214" y="4532491"/>
              <a:ext cx="6605199" cy="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570208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Un dernier mot</a:t>
            </a:r>
          </a:p>
        </p:txBody>
      </p:sp>
      <p:pic>
        <p:nvPicPr>
          <p:cNvPr id="5" name="Picture 2" descr="RÃ©sultat de recherche d'images pour &quot;inception toupi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2925" y="1460609"/>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5031325" y="1862247"/>
            <a:ext cx="6732785" cy="1569660"/>
          </a:xfrm>
          <a:prstGeom prst="rect">
            <a:avLst/>
          </a:prstGeom>
          <a:noFill/>
        </p:spPr>
        <p:txBody>
          <a:bodyPr wrap="square" lIns="720000" rIns="720000" rtlCol="0">
            <a:spAutoFit/>
          </a:bodyPr>
          <a:lstStyle/>
          <a:p>
            <a:pPr algn="ctr"/>
            <a:r>
              <a:rPr lang="fr-FR" sz="3200" dirty="0">
                <a:solidFill>
                  <a:schemeClr val="bg1"/>
                </a:solidFill>
              </a:rPr>
              <a:t>Kanban est un processus pour améliorer les processus</a:t>
            </a:r>
          </a:p>
        </p:txBody>
      </p:sp>
    </p:spTree>
    <p:extLst>
      <p:ext uri="{BB962C8B-B14F-4D97-AF65-F5344CB8AC3E}">
        <p14:creationId xmlns:p14="http://schemas.microsoft.com/office/powerpoint/2010/main" val="27171283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Fonctionnement au plus simple</a:t>
            </a:r>
          </a:p>
        </p:txBody>
      </p:sp>
      <p:pic>
        <p:nvPicPr>
          <p:cNvPr id="4" name="Image 3"/>
          <p:cNvPicPr>
            <a:picLocks noChangeAspect="1"/>
          </p:cNvPicPr>
          <p:nvPr/>
        </p:nvPicPr>
        <p:blipFill>
          <a:blip r:embed="rId3"/>
          <a:stretch>
            <a:fillRect/>
          </a:stretch>
        </p:blipFill>
        <p:spPr>
          <a:xfrm>
            <a:off x="3637013" y="2076450"/>
            <a:ext cx="6038850" cy="4781550"/>
          </a:xfrm>
          <a:prstGeom prst="rect">
            <a:avLst/>
          </a:prstGeom>
        </p:spPr>
      </p:pic>
    </p:spTree>
    <p:extLst>
      <p:ext uri="{BB962C8B-B14F-4D97-AF65-F5344CB8AC3E}">
        <p14:creationId xmlns:p14="http://schemas.microsoft.com/office/powerpoint/2010/main" val="2558288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Exemple d’une tâche</a:t>
            </a:r>
          </a:p>
        </p:txBody>
      </p:sp>
      <p:pic>
        <p:nvPicPr>
          <p:cNvPr id="4" name="Image 3"/>
          <p:cNvPicPr>
            <a:picLocks noChangeAspect="1"/>
          </p:cNvPicPr>
          <p:nvPr/>
        </p:nvPicPr>
        <p:blipFill>
          <a:blip r:embed="rId3"/>
          <a:stretch>
            <a:fillRect/>
          </a:stretch>
        </p:blipFill>
        <p:spPr>
          <a:xfrm>
            <a:off x="3757921" y="1513129"/>
            <a:ext cx="5813784" cy="4190501"/>
          </a:xfrm>
          <a:prstGeom prst="rect">
            <a:avLst/>
          </a:prstGeom>
        </p:spPr>
      </p:pic>
      <p:sp>
        <p:nvSpPr>
          <p:cNvPr id="5" name="ZoneTexte 4"/>
          <p:cNvSpPr txBox="1"/>
          <p:nvPr/>
        </p:nvSpPr>
        <p:spPr>
          <a:xfrm>
            <a:off x="5230766" y="6223317"/>
            <a:ext cx="2868093" cy="369332"/>
          </a:xfrm>
          <a:prstGeom prst="rect">
            <a:avLst/>
          </a:prstGeom>
          <a:noFill/>
        </p:spPr>
        <p:txBody>
          <a:bodyPr wrap="none" rtlCol="0">
            <a:spAutoFit/>
          </a:bodyPr>
          <a:lstStyle/>
          <a:p>
            <a:r>
              <a:rPr lang="fr-FR" dirty="0"/>
              <a:t>Selon vos règles définies</a:t>
            </a:r>
          </a:p>
        </p:txBody>
      </p:sp>
    </p:spTree>
    <p:extLst>
      <p:ext uri="{BB962C8B-B14F-4D97-AF65-F5344CB8AC3E}">
        <p14:creationId xmlns:p14="http://schemas.microsoft.com/office/powerpoint/2010/main" val="1179280001"/>
      </p:ext>
    </p:extLst>
  </p:cSld>
  <p:clrMapOvr>
    <a:masterClrMapping/>
  </p:clrMapOvr>
</p:sld>
</file>

<file path=ppt/theme/theme1.xml><?xml version="1.0" encoding="utf-8"?>
<a:theme xmlns:a="http://schemas.openxmlformats.org/drawingml/2006/main" name="Brin">
  <a:themeElements>
    <a:clrScheme name="Brin">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Brin">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rin">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1278</TotalTime>
  <Words>5505</Words>
  <Application>Microsoft Office PowerPoint</Application>
  <PresentationFormat>Grand écran</PresentationFormat>
  <Paragraphs>592</Paragraphs>
  <Slides>71</Slides>
  <Notes>42</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71</vt:i4>
      </vt:variant>
    </vt:vector>
  </HeadingPairs>
  <TitlesOfParts>
    <vt:vector size="76" baseType="lpstr">
      <vt:lpstr>Arial</vt:lpstr>
      <vt:lpstr>Calibri</vt:lpstr>
      <vt:lpstr>Century Gothic</vt:lpstr>
      <vt:lpstr>Wingdings 3</vt:lpstr>
      <vt:lpstr>Brin</vt:lpstr>
      <vt:lpstr>Méthodes agiles de gestion et amorçage de projet</vt:lpstr>
      <vt:lpstr>Déroulement de la formation</vt:lpstr>
      <vt:lpstr>Kanban</vt:lpstr>
      <vt:lpstr>Le framework Kanban</vt:lpstr>
      <vt:lpstr>Origine Japonaise</vt:lpstr>
      <vt:lpstr>La philosophie de Kanban</vt:lpstr>
      <vt:lpstr>Le tableau Kanban</vt:lpstr>
      <vt:lpstr>Fonctionnement au plus simple</vt:lpstr>
      <vt:lpstr>Exemple d’une tâche</vt:lpstr>
      <vt:lpstr>Quelles tâches afficher ?</vt:lpstr>
      <vt:lpstr>Mais pourquoi pas plusieurs tâches ?</vt:lpstr>
      <vt:lpstr>Tableau Kanban</vt:lpstr>
      <vt:lpstr>Tableau Kanban</vt:lpstr>
      <vt:lpstr>Tableau Kanban</vt:lpstr>
      <vt:lpstr>Tableau Kanban</vt:lpstr>
      <vt:lpstr>Tableau Kanban</vt:lpstr>
      <vt:lpstr>Le système Kanban</vt:lpstr>
      <vt:lpstr>Kanban Pizza</vt:lpstr>
      <vt:lpstr>Présentation</vt:lpstr>
      <vt:lpstr>Les fondements</vt:lpstr>
      <vt:lpstr>Recette Pizza Hawaï</vt:lpstr>
      <vt:lpstr>Règles et contraintes</vt:lpstr>
      <vt:lpstr>Four à pizza</vt:lpstr>
      <vt:lpstr>Objectif de cette 1ère itération</vt:lpstr>
      <vt:lpstr>Système de points</vt:lpstr>
      <vt:lpstr>Les 6 pratiques (non détaillées)</vt:lpstr>
      <vt:lpstr>Objectif de cette 2ème itération</vt:lpstr>
      <vt:lpstr>Les 6 pratiques</vt:lpstr>
      <vt:lpstr>Objectif de cette 3ème itération</vt:lpstr>
      <vt:lpstr>Objectif de cette 3ème itération</vt:lpstr>
      <vt:lpstr>Théorie des contraintes</vt:lpstr>
      <vt:lpstr>Théorie des contraintes</vt:lpstr>
      <vt:lpstr>Théorie des contraintes</vt:lpstr>
      <vt:lpstr>Théorie des contraintes</vt:lpstr>
      <vt:lpstr>Théorie des contraintes</vt:lpstr>
      <vt:lpstr>Théorie des contraintes</vt:lpstr>
      <vt:lpstr>Théorie des contraintes</vt:lpstr>
      <vt:lpstr>Objectif de cette 4ème itération</vt:lpstr>
      <vt:lpstr>Objectif de cette dernière itération</vt:lpstr>
      <vt:lpstr>C’est une méthode non prescriptive</vt:lpstr>
      <vt:lpstr>En compléments…</vt:lpstr>
      <vt:lpstr>Les pratiques.</vt:lpstr>
      <vt:lpstr>La visualisation</vt:lpstr>
      <vt:lpstr>La visualisation</vt:lpstr>
      <vt:lpstr>La limitation du WIP</vt:lpstr>
      <vt:lpstr>La limitation du WIP</vt:lpstr>
      <vt:lpstr>La limitation du WIP</vt:lpstr>
      <vt:lpstr>La limitation du WIP</vt:lpstr>
      <vt:lpstr>La limitation du WIP</vt:lpstr>
      <vt:lpstr>Trop de boulot tue le boulot</vt:lpstr>
      <vt:lpstr>La limitation du WIP</vt:lpstr>
      <vt:lpstr>Transition de flux poussé vers flux tiré</vt:lpstr>
      <vt:lpstr>Gérer et mesurer les flux de travail</vt:lpstr>
      <vt:lpstr>Gérer et mesurer les flux de travail</vt:lpstr>
      <vt:lpstr>Diagramme du suivi des délais</vt:lpstr>
      <vt:lpstr>Diagramme du suivis des délais</vt:lpstr>
      <vt:lpstr>Diagramme de flux cumulés</vt:lpstr>
      <vt:lpstr>Diagramme de flux cumulés</vt:lpstr>
      <vt:lpstr>Gérer et mesurer les flux de travail</vt:lpstr>
      <vt:lpstr>Les règles explicites</vt:lpstr>
      <vt:lpstr>Les règles explicites</vt:lpstr>
      <vt:lpstr>S’améliorer de manière collaborative</vt:lpstr>
      <vt:lpstr>S’améliorer de manière collaborative</vt:lpstr>
      <vt:lpstr>S’améliorer de manière collaborative</vt:lpstr>
      <vt:lpstr>En synthèse</vt:lpstr>
      <vt:lpstr>On commence par où ?</vt:lpstr>
      <vt:lpstr>Eléments constitutifs du système Kanban</vt:lpstr>
      <vt:lpstr>Portée du système et objectif</vt:lpstr>
      <vt:lpstr>Les éléments de travail</vt:lpstr>
      <vt:lpstr>Le flux de travail</vt:lpstr>
      <vt:lpstr>Un dernier mot</vt:lpstr>
    </vt:vector>
  </TitlesOfParts>
  <Company>SII Atlantique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Méthodes agiles de gestion et amorçage de projet</dc:title>
  <dc:creator>Sandrine ZUK</dc:creator>
  <cp:lastModifiedBy>Kervin KUENY</cp:lastModifiedBy>
  <cp:revision>93</cp:revision>
  <dcterms:created xsi:type="dcterms:W3CDTF">2021-02-22T10:09:31Z</dcterms:created>
  <dcterms:modified xsi:type="dcterms:W3CDTF">2024-02-07T22:42:08Z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f6fc66b-1ac8-4c70-8e69-e4d9779ebfec_Enabled">
    <vt:lpwstr>true</vt:lpwstr>
  </property>
  <property fmtid="{D5CDD505-2E9C-101B-9397-08002B2CF9AE}" pid="3" name="MSIP_Label_cf6fc66b-1ac8-4c70-8e69-e4d9779ebfec_SetDate">
    <vt:lpwstr>2024-02-06T19:56:35Z</vt:lpwstr>
  </property>
  <property fmtid="{D5CDD505-2E9C-101B-9397-08002B2CF9AE}" pid="4" name="MSIP_Label_cf6fc66b-1ac8-4c70-8e69-e4d9779ebfec_Method">
    <vt:lpwstr>Privileged</vt:lpwstr>
  </property>
  <property fmtid="{D5CDD505-2E9C-101B-9397-08002B2CF9AE}" pid="5" name="MSIP_Label_cf6fc66b-1ac8-4c70-8e69-e4d9779ebfec_Name">
    <vt:lpwstr>Document_Public</vt:lpwstr>
  </property>
  <property fmtid="{D5CDD505-2E9C-101B-9397-08002B2CF9AE}" pid="6" name="MSIP_Label_cf6fc66b-1ac8-4c70-8e69-e4d9779ebfec_SiteId">
    <vt:lpwstr>09b07065-15c8-4f56-812c-e223c6d8bd2d</vt:lpwstr>
  </property>
  <property fmtid="{D5CDD505-2E9C-101B-9397-08002B2CF9AE}" pid="7" name="MSIP_Label_cf6fc66b-1ac8-4c70-8e69-e4d9779ebfec_ActionId">
    <vt:lpwstr>409121a7-db60-41e6-bac8-26b10787e97a</vt:lpwstr>
  </property>
  <property fmtid="{D5CDD505-2E9C-101B-9397-08002B2CF9AE}" pid="8" name="MSIP_Label_cf6fc66b-1ac8-4c70-8e69-e4d9779ebfec_ContentBits">
    <vt:lpwstr>2</vt:lpwstr>
  </property>
  <property fmtid="{D5CDD505-2E9C-101B-9397-08002B2CF9AE}" pid="9" name="ClassificationContentMarkingFooterLocations">
    <vt:lpwstr>Brin:9</vt:lpwstr>
  </property>
  <property fmtid="{D5CDD505-2E9C-101B-9397-08002B2CF9AE}" pid="10" name="ClassificationContentMarkingFooterText">
    <vt:lpwstr>Public</vt:lpwstr>
  </property>
</Properties>
</file>